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7" r:id="rId22"/>
    <p:sldId id="278" r:id="rId23"/>
    <p:sldId id="279" r:id="rId24"/>
    <p:sldId id="275" r:id="rId25"/>
    <p:sldId id="280" r:id="rId26"/>
    <p:sldId id="282" r:id="rId27"/>
    <p:sldId id="28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43" autoAdjust="0"/>
  </p:normalViewPr>
  <p:slideViewPr>
    <p:cSldViewPr>
      <p:cViewPr varScale="1">
        <p:scale>
          <a:sx n="156" d="100"/>
          <a:sy n="156" d="100"/>
        </p:scale>
        <p:origin x="-32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E9D53-B974-4F6C-ADB7-2DC6DE8C15E9}" type="doc">
      <dgm:prSet loTypeId="urn:microsoft.com/office/officeart/2005/8/layout/radial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F021DC-64D6-4F2D-8E8F-0E1909D9425F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Cancer</a:t>
          </a:r>
          <a:endParaRPr lang="en-US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204693-89B3-460B-908A-29E32A7C7DE4}" type="parTrans" cxnId="{4BF2BE18-3EAE-4DEC-AFEA-41D4C8159823}">
      <dgm:prSet/>
      <dgm:spPr/>
      <dgm:t>
        <a:bodyPr/>
        <a:lstStyle/>
        <a:p>
          <a:endParaRPr lang="en-US"/>
        </a:p>
      </dgm:t>
    </dgm:pt>
    <dgm:pt modelId="{B87B77C3-4CD2-40CA-A987-072953C00667}" type="sibTrans" cxnId="{4BF2BE18-3EAE-4DEC-AFEA-41D4C8159823}">
      <dgm:prSet/>
      <dgm:spPr/>
      <dgm:t>
        <a:bodyPr/>
        <a:lstStyle/>
        <a:p>
          <a:endParaRPr lang="en-US"/>
        </a:p>
      </dgm:t>
    </dgm:pt>
    <dgm:pt modelId="{2F44C8D2-2E52-4276-A152-DF8265BD043B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não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BD79F-AC6B-4B02-9873-F659DA462EB4}" type="parTrans" cxnId="{7B778285-6DF7-47C9-8655-FB93C0C2521C}">
      <dgm:prSet/>
      <dgm:spPr/>
      <dgm:t>
        <a:bodyPr/>
        <a:lstStyle/>
        <a:p>
          <a:endParaRPr lang="en-US"/>
        </a:p>
      </dgm:t>
    </dgm:pt>
    <dgm:pt modelId="{358E803E-93BB-47CE-A5F5-D121A0C200BB}" type="sibTrans" cxnId="{7B778285-6DF7-47C9-8655-FB93C0C2521C}">
      <dgm:prSet/>
      <dgm:spPr/>
      <dgm:t>
        <a:bodyPr/>
        <a:lstStyle/>
        <a:p>
          <a:endParaRPr lang="en-US"/>
        </a:p>
      </dgm:t>
    </dgm:pt>
    <dgm:pt modelId="{875866FD-334A-4FA1-B801-25C23E3D96F4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giảm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MD/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miễn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72ED8-A497-4125-A369-4D5ADBCF8A0C}" type="parTrans" cxnId="{7AFE7C01-4179-4F05-8F10-4FE51EAC5257}">
      <dgm:prSet/>
      <dgm:spPr/>
      <dgm:t>
        <a:bodyPr/>
        <a:lstStyle/>
        <a:p>
          <a:endParaRPr lang="en-US"/>
        </a:p>
      </dgm:t>
    </dgm:pt>
    <dgm:pt modelId="{CC91B7BC-8EB8-45EB-B102-853B8C55F5B7}" type="sibTrans" cxnId="{7AFE7C01-4179-4F05-8F10-4FE51EAC5257}">
      <dgm:prSet/>
      <dgm:spPr/>
      <dgm:t>
        <a:bodyPr/>
        <a:lstStyle/>
        <a:p>
          <a:endParaRPr lang="en-US"/>
        </a:p>
      </dgm:t>
    </dgm:pt>
    <dgm:pt modelId="{5FFEC968-E05A-4B7F-A708-341AE3F997E3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PS&gt; 2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18496E-BDDF-4FF7-A630-7198A537D15A}" type="parTrans" cxnId="{566797E8-5D45-44C9-91A5-F0C995D282D9}">
      <dgm:prSet/>
      <dgm:spPr/>
      <dgm:t>
        <a:bodyPr/>
        <a:lstStyle/>
        <a:p>
          <a:endParaRPr lang="en-US"/>
        </a:p>
      </dgm:t>
    </dgm:pt>
    <dgm:pt modelId="{EA6D7558-D8A7-4793-B398-8009CF9FC6E4}" type="sibTrans" cxnId="{566797E8-5D45-44C9-91A5-F0C995D282D9}">
      <dgm:prSet/>
      <dgm:spPr/>
      <dgm:t>
        <a:bodyPr/>
        <a:lstStyle/>
        <a:p>
          <a:endParaRPr lang="en-US"/>
        </a:p>
      </dgm:t>
    </dgm:pt>
    <dgm:pt modelId="{25E0E651-2444-4F48-B401-F11C00CBABA5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xương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61010-9087-4CEA-9B09-7A264683EAEC}" type="parTrans" cxnId="{09C5FB5A-F2C4-4C55-89FE-902D36E0BAC4}">
      <dgm:prSet/>
      <dgm:spPr/>
      <dgm:t>
        <a:bodyPr/>
        <a:lstStyle/>
        <a:p>
          <a:endParaRPr lang="en-US"/>
        </a:p>
      </dgm:t>
    </dgm:pt>
    <dgm:pt modelId="{78D405D3-934F-46FB-9F46-A0B22CFBEAA7}" type="sibTrans" cxnId="{09C5FB5A-F2C4-4C55-89FE-902D36E0BAC4}">
      <dgm:prSet/>
      <dgm:spPr/>
      <dgm:t>
        <a:bodyPr/>
        <a:lstStyle/>
        <a:p>
          <a:endParaRPr lang="en-US"/>
        </a:p>
      </dgm:t>
    </dgm:pt>
    <dgm:pt modelId="{298B4DC1-C451-4B73-902A-A6145B72B533}" type="pres">
      <dgm:prSet presAssocID="{F10E9D53-B974-4F6C-ADB7-2DC6DE8C15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80739-632E-47F0-BB07-3B003E1AA9D7}" type="pres">
      <dgm:prSet presAssocID="{F10E9D53-B974-4F6C-ADB7-2DC6DE8C15E9}" presName="radial" presStyleCnt="0">
        <dgm:presLayoutVars>
          <dgm:animLvl val="ctr"/>
        </dgm:presLayoutVars>
      </dgm:prSet>
      <dgm:spPr/>
    </dgm:pt>
    <dgm:pt modelId="{2A165472-4623-4D82-BF32-91ED07598B04}" type="pres">
      <dgm:prSet presAssocID="{15F021DC-64D6-4F2D-8E8F-0E1909D9425F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D58E46ED-191E-4DDA-A752-52DACC0E2F3A}" type="pres">
      <dgm:prSet presAssocID="{2F44C8D2-2E52-4276-A152-DF8265BD043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252DC-2A05-493A-985E-4E6B4A0F3538}" type="pres">
      <dgm:prSet presAssocID="{875866FD-334A-4FA1-B801-25C23E3D96F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5385F-F62F-4DDC-B51C-F0D6FD3CB002}" type="pres">
      <dgm:prSet presAssocID="{5FFEC968-E05A-4B7F-A708-341AE3F997E3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B8025-59A8-4E6F-AFFD-73470E99F835}" type="pres">
      <dgm:prSet presAssocID="{25E0E651-2444-4F48-B401-F11C00CBABA5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01466-D784-46B8-BD0A-BE04A5E19902}" type="presOf" srcId="{2F44C8D2-2E52-4276-A152-DF8265BD043B}" destId="{D58E46ED-191E-4DDA-A752-52DACC0E2F3A}" srcOrd="0" destOrd="0" presId="urn:microsoft.com/office/officeart/2005/8/layout/radial3"/>
    <dgm:cxn modelId="{09C5FB5A-F2C4-4C55-89FE-902D36E0BAC4}" srcId="{15F021DC-64D6-4F2D-8E8F-0E1909D9425F}" destId="{25E0E651-2444-4F48-B401-F11C00CBABA5}" srcOrd="3" destOrd="0" parTransId="{FFD61010-9087-4CEA-9B09-7A264683EAEC}" sibTransId="{78D405D3-934F-46FB-9F46-A0B22CFBEAA7}"/>
    <dgm:cxn modelId="{7AFE7C01-4179-4F05-8F10-4FE51EAC5257}" srcId="{15F021DC-64D6-4F2D-8E8F-0E1909D9425F}" destId="{875866FD-334A-4FA1-B801-25C23E3D96F4}" srcOrd="1" destOrd="0" parTransId="{A6F72ED8-A497-4125-A369-4D5ADBCF8A0C}" sibTransId="{CC91B7BC-8EB8-45EB-B102-853B8C55F5B7}"/>
    <dgm:cxn modelId="{3C3EDD7D-8B56-4DE9-AD8B-FD3CFF395AE5}" type="presOf" srcId="{25E0E651-2444-4F48-B401-F11C00CBABA5}" destId="{7C2B8025-59A8-4E6F-AFFD-73470E99F835}" srcOrd="0" destOrd="0" presId="urn:microsoft.com/office/officeart/2005/8/layout/radial3"/>
    <dgm:cxn modelId="{7B778285-6DF7-47C9-8655-FB93C0C2521C}" srcId="{15F021DC-64D6-4F2D-8E8F-0E1909D9425F}" destId="{2F44C8D2-2E52-4276-A152-DF8265BD043B}" srcOrd="0" destOrd="0" parTransId="{8A0BD79F-AC6B-4B02-9873-F659DA462EB4}" sibTransId="{358E803E-93BB-47CE-A5F5-D121A0C200BB}"/>
    <dgm:cxn modelId="{4BF2BE18-3EAE-4DEC-AFEA-41D4C8159823}" srcId="{F10E9D53-B974-4F6C-ADB7-2DC6DE8C15E9}" destId="{15F021DC-64D6-4F2D-8E8F-0E1909D9425F}" srcOrd="0" destOrd="0" parTransId="{6E204693-89B3-460B-908A-29E32A7C7DE4}" sibTransId="{B87B77C3-4CD2-40CA-A987-072953C00667}"/>
    <dgm:cxn modelId="{5940349E-1EBA-4DFB-9390-4B1B38C659E9}" type="presOf" srcId="{5FFEC968-E05A-4B7F-A708-341AE3F997E3}" destId="{A0F5385F-F62F-4DDC-B51C-F0D6FD3CB002}" srcOrd="0" destOrd="0" presId="urn:microsoft.com/office/officeart/2005/8/layout/radial3"/>
    <dgm:cxn modelId="{C8ED4B92-128C-4656-B5A8-BCFDBE41D629}" type="presOf" srcId="{875866FD-334A-4FA1-B801-25C23E3D96F4}" destId="{C7F252DC-2A05-493A-985E-4E6B4A0F3538}" srcOrd="0" destOrd="0" presId="urn:microsoft.com/office/officeart/2005/8/layout/radial3"/>
    <dgm:cxn modelId="{CD28DDF2-EEA3-4DE8-B3A0-BABACDA8CA22}" type="presOf" srcId="{F10E9D53-B974-4F6C-ADB7-2DC6DE8C15E9}" destId="{298B4DC1-C451-4B73-902A-A6145B72B533}" srcOrd="0" destOrd="0" presId="urn:microsoft.com/office/officeart/2005/8/layout/radial3"/>
    <dgm:cxn modelId="{D78F3402-8BA6-4AB4-920A-D3E85F8E7D2B}" type="presOf" srcId="{15F021DC-64D6-4F2D-8E8F-0E1909D9425F}" destId="{2A165472-4623-4D82-BF32-91ED07598B04}" srcOrd="0" destOrd="0" presId="urn:microsoft.com/office/officeart/2005/8/layout/radial3"/>
    <dgm:cxn modelId="{566797E8-5D45-44C9-91A5-F0C995D282D9}" srcId="{15F021DC-64D6-4F2D-8E8F-0E1909D9425F}" destId="{5FFEC968-E05A-4B7F-A708-341AE3F997E3}" srcOrd="2" destOrd="0" parTransId="{2C18496E-BDDF-4FF7-A630-7198A537D15A}" sibTransId="{EA6D7558-D8A7-4793-B398-8009CF9FC6E4}"/>
    <dgm:cxn modelId="{2704CA4B-17C1-4D7C-A3DC-C166C426A1A9}" type="presParOf" srcId="{298B4DC1-C451-4B73-902A-A6145B72B533}" destId="{C6D80739-632E-47F0-BB07-3B003E1AA9D7}" srcOrd="0" destOrd="0" presId="urn:microsoft.com/office/officeart/2005/8/layout/radial3"/>
    <dgm:cxn modelId="{399304F8-A21D-444C-BD69-91CC1B74D196}" type="presParOf" srcId="{C6D80739-632E-47F0-BB07-3B003E1AA9D7}" destId="{2A165472-4623-4D82-BF32-91ED07598B04}" srcOrd="0" destOrd="0" presId="urn:microsoft.com/office/officeart/2005/8/layout/radial3"/>
    <dgm:cxn modelId="{C686BF84-18A1-436B-84BB-B87679667036}" type="presParOf" srcId="{C6D80739-632E-47F0-BB07-3B003E1AA9D7}" destId="{D58E46ED-191E-4DDA-A752-52DACC0E2F3A}" srcOrd="1" destOrd="0" presId="urn:microsoft.com/office/officeart/2005/8/layout/radial3"/>
    <dgm:cxn modelId="{9379BAFD-951E-4F62-893B-49AE39B7D21D}" type="presParOf" srcId="{C6D80739-632E-47F0-BB07-3B003E1AA9D7}" destId="{C7F252DC-2A05-493A-985E-4E6B4A0F3538}" srcOrd="2" destOrd="0" presId="urn:microsoft.com/office/officeart/2005/8/layout/radial3"/>
    <dgm:cxn modelId="{D741F2C7-61A3-4923-AB33-5937C7A48C7A}" type="presParOf" srcId="{C6D80739-632E-47F0-BB07-3B003E1AA9D7}" destId="{A0F5385F-F62F-4DDC-B51C-F0D6FD3CB002}" srcOrd="3" destOrd="0" presId="urn:microsoft.com/office/officeart/2005/8/layout/radial3"/>
    <dgm:cxn modelId="{57E41152-583B-4980-9EB3-0260640FAB0B}" type="presParOf" srcId="{C6D80739-632E-47F0-BB07-3B003E1AA9D7}" destId="{7C2B8025-59A8-4E6F-AFFD-73470E99F83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65472-4623-4D82-BF32-91ED07598B04}">
      <dsp:nvSpPr>
        <dsp:cNvPr id="0" name=""/>
        <dsp:cNvSpPr/>
      </dsp:nvSpPr>
      <dsp:spPr>
        <a:xfrm>
          <a:off x="1077974" y="755712"/>
          <a:ext cx="1882650" cy="188265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Cancer</a:t>
          </a:r>
          <a:endParaRPr lang="en-US" sz="3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3682" y="1031420"/>
        <a:ext cx="1331234" cy="1331234"/>
      </dsp:txXfrm>
    </dsp:sp>
    <dsp:sp modelId="{D58E46ED-191E-4DDA-A752-52DACC0E2F3A}">
      <dsp:nvSpPr>
        <dsp:cNvPr id="0" name=""/>
        <dsp:cNvSpPr/>
      </dsp:nvSpPr>
      <dsp:spPr>
        <a:xfrm>
          <a:off x="1548637" y="336"/>
          <a:ext cx="941325" cy="94132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não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6491" y="138190"/>
        <a:ext cx="665617" cy="665617"/>
      </dsp:txXfrm>
    </dsp:sp>
    <dsp:sp modelId="{C7F252DC-2A05-493A-985E-4E6B4A0F3538}">
      <dsp:nvSpPr>
        <dsp:cNvPr id="0" name=""/>
        <dsp:cNvSpPr/>
      </dsp:nvSpPr>
      <dsp:spPr>
        <a:xfrm>
          <a:off x="2774675" y="1226374"/>
          <a:ext cx="941325" cy="94132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giảm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MD/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miễn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2529" y="1364228"/>
        <a:ext cx="665617" cy="665617"/>
      </dsp:txXfrm>
    </dsp:sp>
    <dsp:sp modelId="{A0F5385F-F62F-4DDC-B51C-F0D6FD3CB002}">
      <dsp:nvSpPr>
        <dsp:cNvPr id="0" name=""/>
        <dsp:cNvSpPr/>
      </dsp:nvSpPr>
      <dsp:spPr>
        <a:xfrm>
          <a:off x="1548637" y="2452413"/>
          <a:ext cx="941325" cy="9413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PS&gt; 2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6491" y="2590267"/>
        <a:ext cx="665617" cy="665617"/>
      </dsp:txXfrm>
    </dsp:sp>
    <dsp:sp modelId="{7C2B8025-59A8-4E6F-AFFD-73470E99F835}">
      <dsp:nvSpPr>
        <dsp:cNvPr id="0" name=""/>
        <dsp:cNvSpPr/>
      </dsp:nvSpPr>
      <dsp:spPr>
        <a:xfrm>
          <a:off x="322598" y="1226374"/>
          <a:ext cx="941325" cy="94132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xương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452" y="1364228"/>
        <a:ext cx="665617" cy="665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A767D-2543-439B-96C1-2E0E77DB9751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7273-699A-4A16-B0EE-C3E96D838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D9EEB-60B8-4B88-B9F1-0B53372146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89A0F-45BF-49F2-B0E1-74D715E0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571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9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11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40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5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00D4-CCAE-41E9-83CF-63CBFE2550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00D4-CCAE-41E9-83CF-63CBFE2550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00D4-CCAE-41E9-83CF-63CBFE2550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0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00D4-CCAE-41E9-83CF-63CBFE2550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A3EB-4E19-49B1-B710-072921A4273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66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00D4-CCAE-41E9-83CF-63CBFE2550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00D4-CCAE-41E9-83CF-63CBFE2550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51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18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4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F647-9BEF-4D2B-8D66-55CA984022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2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9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4088-8930-43E7-BC33-E073015A60D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7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F649-72AB-48E1-9BF7-E5CC12816D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F649-72AB-48E1-9BF7-E5CC12816D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1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2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0F-45BF-49F2-B0E1-74D715E05B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7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68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55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88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61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30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9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32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71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4BCE-94F1-40E5-88F4-A573344D2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4388702"/>
            <a:ext cx="7391400" cy="75438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46404"/>
            <a:ext cx="8458200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127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4685854" y="1372940"/>
            <a:ext cx="2812852" cy="3315147"/>
          </a:xfrm>
          <a:prstGeom prst="rect">
            <a:avLst/>
          </a:prstGeom>
        </p:spPr>
        <p:txBody>
          <a:bodyPr lIns="38398" tIns="19202" rIns="38398" bIns="19202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45295" y="1372940"/>
            <a:ext cx="2812852" cy="3315147"/>
          </a:xfrm>
          <a:prstGeom prst="rect">
            <a:avLst/>
          </a:prstGeom>
        </p:spPr>
        <p:txBody>
          <a:bodyPr/>
          <a:lstStyle>
            <a:lvl1pPr marL="195429" indent="-195429">
              <a:spcBef>
                <a:spcPts val="1890"/>
              </a:spcBef>
              <a:defRPr sz="1600"/>
            </a:lvl1pPr>
            <a:lvl2pPr marL="339426" indent="-195429">
              <a:spcBef>
                <a:spcPts val="1890"/>
              </a:spcBef>
              <a:defRPr sz="1600"/>
            </a:lvl2pPr>
            <a:lvl3pPr marL="483425" indent="-195429">
              <a:spcBef>
                <a:spcPts val="1890"/>
              </a:spcBef>
              <a:defRPr sz="1600"/>
            </a:lvl3pPr>
            <a:lvl4pPr marL="627423" indent="-195429">
              <a:spcBef>
                <a:spcPts val="1890"/>
              </a:spcBef>
              <a:defRPr sz="1600"/>
            </a:lvl4pPr>
            <a:lvl5pPr marL="771423" indent="-195429">
              <a:spcBef>
                <a:spcPts val="189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algn="l" defTabSz="914400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A6CAD50-DFFC-4EA0-B59A-89904D1B44FC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47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9695"/>
            <a:ext cx="3471277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1" y="1359695"/>
            <a:ext cx="347127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1040293"/>
            <a:ext cx="3297953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297954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745791"/>
            <a:ext cx="1847138" cy="114782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201134"/>
            <a:ext cx="3429000" cy="257175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3031932"/>
            <a:ext cx="1743945" cy="1431926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9" y="821483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30" y="212200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4296851"/>
            <a:ext cx="1909234" cy="895317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46282"/>
            <a:ext cx="1449107" cy="1257798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4" y="-121217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1" y="495554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2" y="-46282"/>
            <a:ext cx="1694467" cy="1257798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46281"/>
            <a:ext cx="1909234" cy="1279086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821482"/>
            <a:ext cx="1697544" cy="1431926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3855260"/>
            <a:ext cx="1137194" cy="1319797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2" y="3272184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3711574"/>
            <a:ext cx="1353860" cy="1431926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2" y="3592752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4" y="587991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4" y="3855260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448396"/>
            <a:ext cx="793794" cy="939689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154884"/>
            <a:ext cx="1041276" cy="780957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8" y="1087984"/>
            <a:ext cx="1218253" cy="913690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1537445"/>
            <a:ext cx="1041276" cy="780957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1996226"/>
            <a:ext cx="721308" cy="540981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75732"/>
            <a:ext cx="1193676" cy="523361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75732"/>
            <a:ext cx="1029028" cy="344917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75732"/>
            <a:ext cx="590263" cy="459217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3" y="3241338"/>
            <a:ext cx="1396887" cy="1047665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2" y="4867474"/>
            <a:ext cx="1115939" cy="332827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8000" y="4806630"/>
            <a:ext cx="1237019" cy="393671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4806631"/>
            <a:ext cx="1211408" cy="393670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3706489"/>
            <a:ext cx="611230" cy="45842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4629427"/>
            <a:ext cx="778097" cy="56274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3868931"/>
            <a:ext cx="563524" cy="67317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361790"/>
            <a:ext cx="598416" cy="679278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9" y="627595"/>
            <a:ext cx="910817" cy="6831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4" y="1089195"/>
            <a:ext cx="772993" cy="5797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415237"/>
            <a:ext cx="610366" cy="45777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439762"/>
            <a:ext cx="521764" cy="39132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46282"/>
            <a:ext cx="910818" cy="563125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46281"/>
            <a:ext cx="473874" cy="459758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9" y="212200"/>
            <a:ext cx="1128521" cy="84639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562202"/>
            <a:ext cx="277280" cy="680994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546373"/>
            <a:ext cx="969734" cy="72730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994857"/>
            <a:ext cx="608190" cy="45614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2" y="4208571"/>
            <a:ext cx="738345" cy="55375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3" y="3931691"/>
            <a:ext cx="738345" cy="55375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5" y="3696125"/>
            <a:ext cx="738345" cy="55375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4249883"/>
            <a:ext cx="605634" cy="45422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2" y="3073382"/>
            <a:ext cx="553549" cy="415162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7" y="3793409"/>
            <a:ext cx="553549" cy="415162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3592751"/>
            <a:ext cx="503408" cy="415163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9EB0-7187-4675-8AE6-50DD7960CDD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EBC9-DDA3-413C-A54D-BAB1BE4650D8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4090667"/>
            <a:ext cx="1909234" cy="1101501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2537206"/>
            <a:ext cx="306310" cy="22973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2652073"/>
            <a:ext cx="306310" cy="22973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2766373"/>
            <a:ext cx="306310" cy="22973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7" y="2024197"/>
            <a:ext cx="467627" cy="35072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2374916"/>
            <a:ext cx="458770" cy="34407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9" y="2537207"/>
            <a:ext cx="352045" cy="2640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1936109"/>
            <a:ext cx="1360441" cy="1431926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4" y="1796562"/>
            <a:ext cx="1218253" cy="913690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1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28751"/>
            <a:ext cx="8686800" cy="127158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 ỨC CHẾ ĐIỂM KIỂM SOÁT MD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KẾT QUẢ CẬP NHẬT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CÁC ĐỐI TƯỢNG ĐẶC BIỆT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43350"/>
            <a:ext cx="6400800" cy="762000"/>
          </a:xfrm>
        </p:spPr>
        <p:txBody>
          <a:bodyPr>
            <a:no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Ths.Bs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PTK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BVK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0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NC KHÁC CŨNG ĐANG ĐƯỢC THỰC 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9150"/>
            <a:ext cx="8382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68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28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0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 ỨC CHẾ ĐIỂM KIỂM SOÁT MD TRÊN BN CÓ BỆNH TỰ MIỄN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2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 THƯ TRÊN NỀN BN MẮC BỆNH TỰ MIỄN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MD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2984" y="4705350"/>
            <a:ext cx="371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Published at jco.org on May 10, 2018.</a:t>
            </a:r>
          </a:p>
        </p:txBody>
      </p:sp>
    </p:spTree>
    <p:extLst>
      <p:ext uri="{BB962C8B-B14F-4D97-AF65-F5344CB8AC3E}">
        <p14:creationId xmlns:p14="http://schemas.microsoft.com/office/powerpoint/2010/main" val="17077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IPilimumab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839200" cy="362307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BN melanoma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Ipilimumab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+ 27 % 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+ 33% 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3-5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477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JAMA </a:t>
            </a:r>
            <a:r>
              <a:rPr lang="en-US" dirty="0" err="1" smtClean="0"/>
              <a:t>Oncol</a:t>
            </a:r>
            <a:r>
              <a:rPr lang="en-US" dirty="0"/>
              <a:t> </a:t>
            </a:r>
            <a:r>
              <a:rPr lang="en-US" dirty="0" smtClean="0"/>
              <a:t>2:234-240</a:t>
            </a:r>
            <a:r>
              <a:rPr lang="en-U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57316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7078"/>
            <a:ext cx="8763000" cy="339447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 BN NSCLC,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585354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4781550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Published at jco.org on May 10, 2018.</a:t>
            </a:r>
          </a:p>
        </p:txBody>
      </p:sp>
    </p:spTree>
    <p:extLst>
      <p:ext uri="{BB962C8B-B14F-4D97-AF65-F5344CB8AC3E}">
        <p14:creationId xmlns:p14="http://schemas.microsoft.com/office/powerpoint/2010/main" val="381598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41"/>
            <a:ext cx="8229600" cy="33250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BỐ QUẦN THỂ NC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1949"/>
            <a:ext cx="8991600" cy="478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21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9150"/>
            <a:ext cx="9067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09550"/>
            <a:ext cx="887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 HẾT BN BỆNH TỰ MIỄN KHÔNG CÓ TRIỆU CHỨNG KHI BẮT ĐẦU ĐIỀU TRỊ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6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06909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NGHIÊN CỨU – TỶ LỆ BÙNG PHÁT ĐỢT CẤP BỆNH TỰ MIỄN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1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311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5275" y="4800600"/>
            <a:ext cx="371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Published at jco.org on May 10, 2018.</a:t>
            </a:r>
          </a:p>
        </p:txBody>
      </p:sp>
      <p:sp>
        <p:nvSpPr>
          <p:cNvPr id="2" name="Rectangle 1"/>
          <p:cNvSpPr/>
          <p:nvPr/>
        </p:nvSpPr>
        <p:spPr>
          <a:xfrm>
            <a:off x="778118" y="3994829"/>
            <a:ext cx="4555882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Kiểm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đáp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ứng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thư</a:t>
            </a:r>
            <a:r>
              <a:rPr lang="en-US" dirty="0" smtClean="0">
                <a:solidFill>
                  <a:srgbClr val="FF0000"/>
                </a:solidFill>
              </a:rPr>
              <a:t>: CR +PR +SD =53%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0690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NGHIÊN CỨU – TỶ LỆ ĐÁP ỨNG KHỐI 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3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716757"/>
            <a:ext cx="9023350" cy="3398044"/>
          </a:xfrm>
        </p:spPr>
      </p:pic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215900" y="2"/>
            <a:ext cx="8585200" cy="641747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Lịch sử phát triển của LPMD</a:t>
            </a:r>
            <a:endParaRPr lang="en-US" altLang="en-US" sz="360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28" y="4438651"/>
            <a:ext cx="902811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Kirkwood JM. Ca J </a:t>
            </a:r>
            <a:r>
              <a:rPr lang="en-US" sz="1100" kern="0" dirty="0" err="1">
                <a:solidFill>
                  <a:sysClr val="windowText" lastClr="000000"/>
                </a:solidFill>
                <a:latin typeface="Arial" pitchFamily="34" charset="0"/>
              </a:rPr>
              <a:t>Clin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. 2012;62:309–335; George S, et al. JNCCN. 2011;9:1011–1018; </a:t>
            </a:r>
            <a:r>
              <a:rPr lang="en-US" sz="1100" kern="0" dirty="0" err="1">
                <a:solidFill>
                  <a:sysClr val="windowText" lastClr="000000"/>
                </a:solidFill>
                <a:latin typeface="Arial" pitchFamily="34" charset="0"/>
              </a:rPr>
              <a:t>Garbe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 C, et al. Oncologist. 2011;16:2–24; Rosenberg SA. </a:t>
            </a:r>
            <a:r>
              <a:rPr lang="en-US" sz="1100" kern="0" dirty="0" err="1">
                <a:solidFill>
                  <a:sysClr val="windowText" lastClr="000000"/>
                </a:solidFill>
                <a:latin typeface="Arial" pitchFamily="34" charset="0"/>
              </a:rPr>
              <a:t>Sci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Arial" pitchFamily="34" charset="0"/>
              </a:rPr>
              <a:t>Transl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 Med. 2012;4:127ps8; Cheever, et al. </a:t>
            </a:r>
            <a:r>
              <a:rPr lang="en-US" sz="1100" kern="0" dirty="0" err="1">
                <a:solidFill>
                  <a:sysClr val="windowText" lastClr="000000"/>
                </a:solidFill>
                <a:latin typeface="Arial" pitchFamily="34" charset="0"/>
              </a:rPr>
              <a:t>Clin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 Cancer Res. 2011;17:3520–3526; </a:t>
            </a:r>
            <a:r>
              <a:rPr lang="en-US" sz="1100" kern="0" dirty="0" err="1">
                <a:solidFill>
                  <a:sysClr val="windowText" lastClr="000000"/>
                </a:solidFill>
                <a:latin typeface="Arial" pitchFamily="34" charset="0"/>
              </a:rPr>
              <a:t>Kantoff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 PW, et al. N </a:t>
            </a:r>
            <a:r>
              <a:rPr lang="en-US" sz="1100" kern="0" dirty="0" err="1">
                <a:solidFill>
                  <a:sysClr val="windowText" lastClr="000000"/>
                </a:solidFill>
                <a:latin typeface="Arial" pitchFamily="34" charset="0"/>
              </a:rPr>
              <a:t>Engl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 J Med. 2010;363; </a:t>
            </a:r>
            <a:r>
              <a:rPr lang="en-US" sz="1100" kern="0" dirty="0" err="1">
                <a:solidFill>
                  <a:sysClr val="windowText" lastClr="000000"/>
                </a:solidFill>
                <a:latin typeface="Arial" pitchFamily="34" charset="0"/>
              </a:rPr>
              <a:t>Mansh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 M. Yale J </a:t>
            </a:r>
            <a:r>
              <a:rPr lang="en-US" sz="1100" kern="0" dirty="0" err="1">
                <a:solidFill>
                  <a:sysClr val="windowText" lastClr="000000"/>
                </a:solidFill>
                <a:latin typeface="Arial" pitchFamily="34" charset="0"/>
              </a:rPr>
              <a:t>Biol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 Med. 2011;84:381–389; Hodi FS, et al. N </a:t>
            </a:r>
            <a:r>
              <a:rPr lang="en-US" sz="1100" kern="0" dirty="0" err="1">
                <a:solidFill>
                  <a:sysClr val="windowText" lastClr="000000"/>
                </a:solidFill>
                <a:latin typeface="Arial" pitchFamily="34" charset="0"/>
              </a:rPr>
              <a:t>Engl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 J Med. 2010;363:711–723; KEYTRUDA [package insert]. Whitehouse Station, NJ. Merck &amp; Co, </a:t>
            </a:r>
            <a:r>
              <a:rPr lang="en-US" sz="1100" kern="0" dirty="0" err="1">
                <a:solidFill>
                  <a:sysClr val="windowText" lastClr="000000"/>
                </a:solidFill>
                <a:latin typeface="Arial" pitchFamily="34" charset="0"/>
              </a:rPr>
              <a:t>Inc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</a:rPr>
              <a:t>, 2014; OPDIVO [package insert]. Princeton, NJ: Bristol-Myers Squibb; 2015. </a:t>
            </a:r>
          </a:p>
        </p:txBody>
      </p:sp>
      <p:sp>
        <p:nvSpPr>
          <p:cNvPr id="61445" name="TextBox 1"/>
          <p:cNvSpPr txBox="1">
            <a:spLocks noChangeArrowheads="1"/>
          </p:cNvSpPr>
          <p:nvPr/>
        </p:nvSpPr>
        <p:spPr bwMode="auto">
          <a:xfrm>
            <a:off x="3527425" y="1219200"/>
            <a:ext cx="1746250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err="1">
                <a:solidFill>
                  <a:srgbClr val="FF0000"/>
                </a:solidFill>
              </a:rPr>
              <a:t>Phát</a:t>
            </a:r>
            <a:r>
              <a:rPr lang="en-US" altLang="en-US" sz="1100" b="1" dirty="0">
                <a:solidFill>
                  <a:srgbClr val="FF0000"/>
                </a:solidFill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1100" b="1" dirty="0">
                <a:solidFill>
                  <a:srgbClr val="FF0000"/>
                </a:solidFill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</a:rPr>
              <a:t>ra</a:t>
            </a:r>
            <a:r>
              <a:rPr lang="en-US" altLang="en-US" sz="11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err="1">
                <a:solidFill>
                  <a:srgbClr val="FF0000"/>
                </a:solidFill>
              </a:rPr>
              <a:t>thuốc</a:t>
            </a:r>
            <a:r>
              <a:rPr lang="en-US" altLang="en-US" sz="1100" b="1" dirty="0">
                <a:solidFill>
                  <a:srgbClr val="FF0000"/>
                </a:solidFill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</a:rPr>
              <a:t>ức</a:t>
            </a:r>
            <a:r>
              <a:rPr lang="en-US" altLang="en-US" sz="1100" b="1" dirty="0">
                <a:solidFill>
                  <a:srgbClr val="FF0000"/>
                </a:solidFill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</a:rPr>
              <a:t>chế</a:t>
            </a:r>
            <a:r>
              <a:rPr lang="en-US" altLang="en-US" sz="1100" b="1" dirty="0">
                <a:solidFill>
                  <a:srgbClr val="FF0000"/>
                </a:solidFill>
              </a:rPr>
              <a:t> </a:t>
            </a:r>
            <a:r>
              <a:rPr lang="en-US" altLang="en-US" sz="1100" b="1" dirty="0" err="1" smtClean="0">
                <a:solidFill>
                  <a:srgbClr val="FF0000"/>
                </a:solidFill>
              </a:rPr>
              <a:t>chốt</a:t>
            </a:r>
            <a:r>
              <a:rPr lang="en-US" altLang="en-US" sz="11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100" b="1" dirty="0" err="1" smtClean="0">
                <a:solidFill>
                  <a:srgbClr val="FF0000"/>
                </a:solidFill>
              </a:rPr>
              <a:t>kiểm</a:t>
            </a:r>
            <a:r>
              <a:rPr lang="en-US" altLang="en-US" sz="11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</a:rPr>
              <a:t>soát</a:t>
            </a:r>
            <a:r>
              <a:rPr lang="en-US" altLang="en-US" sz="1100" b="1" dirty="0">
                <a:solidFill>
                  <a:srgbClr val="FF0000"/>
                </a:solidFill>
              </a:rPr>
              <a:t> MD</a:t>
            </a:r>
          </a:p>
        </p:txBody>
      </p:sp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647703" y="1226345"/>
            <a:ext cx="90011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</a:rPr>
              <a:t>Kháng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thể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đơn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dòng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</a:rPr>
              <a:t>đặc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hiệu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khối</a:t>
            </a:r>
            <a:r>
              <a:rPr lang="en-US" altLang="en-US" sz="1200" b="1" dirty="0">
                <a:solidFill>
                  <a:srgbClr val="000000"/>
                </a:solidFill>
              </a:rPr>
              <a:t> u</a:t>
            </a:r>
          </a:p>
        </p:txBody>
      </p:sp>
      <p:sp>
        <p:nvSpPr>
          <p:cNvPr id="61447" name="TextBox 8"/>
          <p:cNvSpPr txBox="1">
            <a:spLocks noChangeArrowheads="1"/>
          </p:cNvSpPr>
          <p:nvPr/>
        </p:nvSpPr>
        <p:spPr bwMode="auto">
          <a:xfrm>
            <a:off x="2289175" y="1191817"/>
            <a:ext cx="990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BCG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</a:rPr>
              <a:t>được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phê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duyệt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</a:rPr>
              <a:t>cho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ung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thư</a:t>
            </a:r>
            <a:r>
              <a:rPr lang="en-US" altLang="en-US" sz="1200" b="1" dirty="0">
                <a:solidFill>
                  <a:srgbClr val="000000"/>
                </a:solidFill>
              </a:rPr>
              <a:t> BQ</a:t>
            </a:r>
          </a:p>
        </p:txBody>
      </p:sp>
      <p:sp>
        <p:nvSpPr>
          <p:cNvPr id="61448" name="TextBox 9"/>
          <p:cNvSpPr txBox="1">
            <a:spLocks noChangeArrowheads="1"/>
          </p:cNvSpPr>
          <p:nvPr/>
        </p:nvSpPr>
        <p:spPr bwMode="auto">
          <a:xfrm>
            <a:off x="2611441" y="684611"/>
            <a:ext cx="183038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IFN-</a:t>
            </a:r>
            <a:r>
              <a:rPr lang="el-GR" altLang="en-US" sz="1200" b="1" dirty="0">
                <a:solidFill>
                  <a:srgbClr val="000000"/>
                </a:solidFill>
              </a:rPr>
              <a:t>α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là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điều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trị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bổ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trợ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</a:rPr>
              <a:t>trong</a:t>
            </a:r>
            <a:r>
              <a:rPr lang="en-US" altLang="en-US" sz="1200" b="1" dirty="0">
                <a:solidFill>
                  <a:srgbClr val="000000"/>
                </a:solidFill>
              </a:rPr>
              <a:t> melanoma</a:t>
            </a:r>
          </a:p>
        </p:txBody>
      </p:sp>
      <p:sp>
        <p:nvSpPr>
          <p:cNvPr id="61449" name="TextBox 10"/>
          <p:cNvSpPr txBox="1">
            <a:spLocks noChangeArrowheads="1"/>
          </p:cNvSpPr>
          <p:nvPr/>
        </p:nvSpPr>
        <p:spPr bwMode="auto">
          <a:xfrm>
            <a:off x="47625" y="800101"/>
            <a:ext cx="15001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</a:rPr>
              <a:t>Phát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hiện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ra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</a:rPr>
              <a:t>tế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bào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có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tua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61450" name="TextBox 11"/>
          <p:cNvSpPr txBox="1">
            <a:spLocks noChangeArrowheads="1"/>
          </p:cNvSpPr>
          <p:nvPr/>
        </p:nvSpPr>
        <p:spPr bwMode="auto">
          <a:xfrm>
            <a:off x="5222878" y="1376364"/>
            <a:ext cx="166687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LPMD </a:t>
            </a:r>
            <a:r>
              <a:rPr lang="en-US" altLang="en-US" sz="1200" b="1" dirty="0" err="1">
                <a:solidFill>
                  <a:srgbClr val="000000"/>
                </a:solidFill>
              </a:rPr>
              <a:t>đầu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tiên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được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phê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duyệt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cho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ung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thư</a:t>
            </a:r>
            <a:r>
              <a:rPr lang="en-US" altLang="en-US" sz="1200" b="1" dirty="0">
                <a:solidFill>
                  <a:srgbClr val="000000"/>
                </a:solidFill>
              </a:rPr>
              <a:t> TLT (</a:t>
            </a:r>
            <a:r>
              <a:rPr lang="en-US" altLang="en-US" sz="1200" b="1" dirty="0" err="1">
                <a:solidFill>
                  <a:srgbClr val="000000"/>
                </a:solidFill>
              </a:rPr>
              <a:t>sipuleucel</a:t>
            </a:r>
            <a:r>
              <a:rPr lang="en-US" altLang="en-US" sz="1200" b="1" dirty="0">
                <a:solidFill>
                  <a:srgbClr val="000000"/>
                </a:solidFill>
              </a:rPr>
              <a:t>-T)</a:t>
            </a:r>
          </a:p>
        </p:txBody>
      </p:sp>
      <p:sp>
        <p:nvSpPr>
          <p:cNvPr id="61451" name="TextBox 12"/>
          <p:cNvSpPr txBox="1">
            <a:spLocks noChangeArrowheads="1"/>
          </p:cNvSpPr>
          <p:nvPr/>
        </p:nvSpPr>
        <p:spPr bwMode="auto">
          <a:xfrm>
            <a:off x="6199190" y="558404"/>
            <a:ext cx="240161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FF0000"/>
                </a:solidFill>
              </a:rPr>
              <a:t>Pembrolizumab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và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nivolumab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phê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duyệt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cho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Melanoma </a:t>
            </a:r>
            <a:r>
              <a:rPr lang="en-US" altLang="en-US" sz="1200" b="1" dirty="0" err="1">
                <a:solidFill>
                  <a:srgbClr val="FF0000"/>
                </a:solidFill>
              </a:rPr>
              <a:t>gđ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tiến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xa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61452" name="TextBox 13"/>
          <p:cNvSpPr txBox="1">
            <a:spLocks noChangeArrowheads="1"/>
          </p:cNvSpPr>
          <p:nvPr/>
        </p:nvSpPr>
        <p:spPr bwMode="auto">
          <a:xfrm>
            <a:off x="215903" y="3036095"/>
            <a:ext cx="166687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</a:rPr>
              <a:t>Ghi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nhận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thành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phần</a:t>
            </a:r>
            <a:r>
              <a:rPr lang="en-US" altLang="en-US" sz="1200" b="1" dirty="0">
                <a:solidFill>
                  <a:srgbClr val="000000"/>
                </a:solidFill>
              </a:rPr>
              <a:t> MD </a:t>
            </a:r>
            <a:r>
              <a:rPr lang="en-US" altLang="en-US" sz="1200" b="1" dirty="0" err="1">
                <a:solidFill>
                  <a:srgbClr val="000000"/>
                </a:solidFill>
              </a:rPr>
              <a:t>góp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phần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vào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sự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thoái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triển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của</a:t>
            </a:r>
            <a:r>
              <a:rPr lang="en-US" altLang="en-US" sz="1200" b="1" dirty="0">
                <a:solidFill>
                  <a:srgbClr val="000000"/>
                </a:solidFill>
              </a:rPr>
              <a:t> melanoma</a:t>
            </a:r>
          </a:p>
        </p:txBody>
      </p:sp>
      <p:sp>
        <p:nvSpPr>
          <p:cNvPr id="61453" name="TextBox 14"/>
          <p:cNvSpPr txBox="1">
            <a:spLocks noChangeArrowheads="1"/>
          </p:cNvSpPr>
          <p:nvPr/>
        </p:nvSpPr>
        <p:spPr bwMode="auto">
          <a:xfrm>
            <a:off x="4941891" y="3070624"/>
            <a:ext cx="1787525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FF0000"/>
                </a:solidFill>
              </a:rPr>
              <a:t>Thuốc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ức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chế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 smtClean="0">
                <a:solidFill>
                  <a:srgbClr val="FF0000"/>
                </a:solidFill>
              </a:rPr>
              <a:t>chốt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kiểm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soát</a:t>
            </a:r>
            <a:r>
              <a:rPr lang="en-US" altLang="en-US" sz="1200" b="1" dirty="0">
                <a:solidFill>
                  <a:srgbClr val="FF0000"/>
                </a:solidFill>
              </a:rPr>
              <a:t> MD </a:t>
            </a:r>
            <a:r>
              <a:rPr lang="en-US" altLang="en-US" sz="1200" b="1" dirty="0" err="1">
                <a:solidFill>
                  <a:srgbClr val="FF0000"/>
                </a:solidFill>
              </a:rPr>
              <a:t>đầu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tiên</a:t>
            </a:r>
            <a:r>
              <a:rPr lang="en-US" altLang="en-US" sz="1200" b="1" dirty="0">
                <a:solidFill>
                  <a:srgbClr val="FF0000"/>
                </a:solidFill>
              </a:rPr>
              <a:t> (</a:t>
            </a:r>
            <a:r>
              <a:rPr lang="en-US" altLang="en-US" sz="1200" b="1" dirty="0" err="1">
                <a:solidFill>
                  <a:srgbClr val="FF0000"/>
                </a:solidFill>
              </a:rPr>
              <a:t>ipilimumab</a:t>
            </a:r>
            <a:r>
              <a:rPr lang="en-US" altLang="en-US" sz="1200" b="1" dirty="0">
                <a:solidFill>
                  <a:srgbClr val="FF0000"/>
                </a:solidFill>
              </a:rPr>
              <a:t>) </a:t>
            </a:r>
            <a:r>
              <a:rPr lang="en-US" altLang="en-US" sz="12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phê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duyệt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cho</a:t>
            </a:r>
            <a:r>
              <a:rPr lang="en-US" altLang="en-US" sz="1200" b="1" dirty="0">
                <a:solidFill>
                  <a:srgbClr val="FF0000"/>
                </a:solidFill>
              </a:rPr>
              <a:t> melanoma </a:t>
            </a:r>
            <a:r>
              <a:rPr lang="en-US" altLang="en-US" sz="1200" b="1" dirty="0" err="1">
                <a:solidFill>
                  <a:srgbClr val="FF0000"/>
                </a:solidFill>
              </a:rPr>
              <a:t>gđ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tiến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xa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61454" name="TextBox 16"/>
          <p:cNvSpPr txBox="1">
            <a:spLocks noChangeArrowheads="1"/>
          </p:cNvSpPr>
          <p:nvPr/>
        </p:nvSpPr>
        <p:spPr bwMode="auto">
          <a:xfrm>
            <a:off x="3279775" y="3036095"/>
            <a:ext cx="1662116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IL-2 </a:t>
            </a:r>
            <a:r>
              <a:rPr lang="en-US" altLang="en-US" sz="1200" b="1" dirty="0" err="1">
                <a:solidFill>
                  <a:srgbClr val="000000"/>
                </a:solidFill>
              </a:rPr>
              <a:t>được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phê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duyệt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cho</a:t>
            </a:r>
            <a:r>
              <a:rPr lang="en-US" altLang="en-US" sz="1200" b="1" dirty="0">
                <a:solidFill>
                  <a:srgbClr val="000000"/>
                </a:solidFill>
              </a:rPr>
              <a:t> RCC </a:t>
            </a:r>
            <a:r>
              <a:rPr lang="en-US" altLang="en-US" sz="1200" b="1" dirty="0" err="1">
                <a:solidFill>
                  <a:srgbClr val="000000"/>
                </a:solidFill>
              </a:rPr>
              <a:t>và</a:t>
            </a:r>
            <a:r>
              <a:rPr lang="en-US" altLang="en-US" sz="1200" b="1" dirty="0">
                <a:solidFill>
                  <a:srgbClr val="000000"/>
                </a:solidFill>
              </a:rPr>
              <a:t> melanoma (US)</a:t>
            </a:r>
          </a:p>
        </p:txBody>
      </p:sp>
      <p:sp>
        <p:nvSpPr>
          <p:cNvPr id="61456" name="TextBox 18"/>
          <p:cNvSpPr txBox="1">
            <a:spLocks noChangeArrowheads="1"/>
          </p:cNvSpPr>
          <p:nvPr/>
        </p:nvSpPr>
        <p:spPr bwMode="auto">
          <a:xfrm>
            <a:off x="6729416" y="3127774"/>
            <a:ext cx="1882775" cy="9848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err="1" smtClean="0">
                <a:solidFill>
                  <a:srgbClr val="FF0000"/>
                </a:solidFill>
                <a:latin typeface="Calibri"/>
              </a:rPr>
              <a:t>Pembrolizumab</a:t>
            </a:r>
            <a:r>
              <a:rPr lang="en-US" altLang="en-US" sz="1400" b="1" dirty="0" smtClean="0">
                <a:solidFill>
                  <a:srgbClr val="FF0000"/>
                </a:solidFill>
                <a:latin typeface="Calibri"/>
              </a:rPr>
              <a:t> &amp;</a:t>
            </a:r>
            <a:r>
              <a:rPr lang="en-US" altLang="en-US" sz="16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1400" b="1" dirty="0" err="1" smtClean="0">
                <a:solidFill>
                  <a:srgbClr val="FF0000"/>
                </a:solidFill>
                <a:latin typeface="Calibri"/>
              </a:rPr>
              <a:t>Nivolumab</a:t>
            </a:r>
            <a:r>
              <a:rPr lang="en-US" altLang="en-US" sz="14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latin typeface="Calibri"/>
              </a:rPr>
              <a:t>được</a:t>
            </a:r>
            <a:r>
              <a:rPr lang="en-US" altLang="en-US" sz="1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latin typeface="Calibri"/>
              </a:rPr>
              <a:t>phê</a:t>
            </a:r>
            <a:r>
              <a:rPr lang="en-US" altLang="en-US" sz="1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latin typeface="Calibri"/>
              </a:rPr>
              <a:t>duyệt</a:t>
            </a:r>
            <a:r>
              <a:rPr lang="en-US" altLang="en-US" sz="1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latin typeface="Calibri"/>
              </a:rPr>
              <a:t>cho</a:t>
            </a:r>
            <a:r>
              <a:rPr lang="en-US" altLang="en-US" sz="1400" b="1" dirty="0">
                <a:solidFill>
                  <a:srgbClr val="FF0000"/>
                </a:solidFill>
                <a:latin typeface="Calibri"/>
              </a:rPr>
              <a:t> UTPKTBN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FF0000"/>
              </a:solidFill>
            </a:endParaRPr>
          </a:p>
        </p:txBody>
      </p:sp>
      <p:sp>
        <p:nvSpPr>
          <p:cNvPr id="61457" name="TextBox 19"/>
          <p:cNvSpPr txBox="1">
            <a:spLocks noChangeArrowheads="1"/>
          </p:cNvSpPr>
          <p:nvPr/>
        </p:nvSpPr>
        <p:spPr bwMode="auto">
          <a:xfrm>
            <a:off x="1476375" y="1376364"/>
            <a:ext cx="812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LPMD </a:t>
            </a:r>
            <a:r>
              <a:rPr lang="en-US" altLang="en-US" sz="1200" b="1" dirty="0" err="1">
                <a:solidFill>
                  <a:srgbClr val="000000"/>
                </a:solidFill>
              </a:rPr>
              <a:t>sử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dụng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tế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bào</a:t>
            </a:r>
            <a:r>
              <a:rPr lang="en-US" altLang="en-US" sz="1200" b="1" dirty="0">
                <a:solidFill>
                  <a:srgbClr val="000000"/>
                </a:solidFill>
              </a:rPr>
              <a:t> T </a:t>
            </a:r>
            <a:r>
              <a:rPr lang="en-US" altLang="en-US" sz="1200" b="1" dirty="0" err="1">
                <a:solidFill>
                  <a:srgbClr val="000000"/>
                </a:solidFill>
              </a:rPr>
              <a:t>nuôi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</a:rPr>
              <a:t>cấy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9144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5275" y="4800600"/>
            <a:ext cx="371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Published at jco.org on May 10, 2018.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9527" y="145018"/>
            <a:ext cx="12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 TÍNH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5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90550"/>
            <a:ext cx="8686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5275" y="4800600"/>
            <a:ext cx="371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Published at jco.org on May 10, 2018.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78" y="101084"/>
            <a:ext cx="875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NGHIÊN CỨU – XỬ TRÍ ĐỘC TÍNH TRÊN CÁC BN TRONG NGHIÊN CỨU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819150"/>
            <a:ext cx="1295400" cy="40957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7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37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-NC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10600" cy="339447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PD-1/PD-L1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(13%)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CTLA-4 (27%)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5275" y="4800600"/>
            <a:ext cx="371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Published at jco.org on May 10, 2018.</a:t>
            </a:r>
          </a:p>
        </p:txBody>
      </p:sp>
    </p:spTree>
    <p:extLst>
      <p:ext uri="{BB962C8B-B14F-4D97-AF65-F5344CB8AC3E}">
        <p14:creationId xmlns:p14="http://schemas.microsoft.com/office/powerpoint/2010/main" val="272031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LẠI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1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Box 1"/>
          <p:cNvSpPr txBox="1">
            <a:spLocks noChangeArrowheads="1"/>
          </p:cNvSpPr>
          <p:nvPr/>
        </p:nvSpPr>
        <p:spPr bwMode="auto">
          <a:xfrm>
            <a:off x="3521076" y="114300"/>
            <a:ext cx="1996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harter Bd BT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arter Bd BT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arter Bd BT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arter Bd BT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arter Bd B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rter Bd B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rter Bd B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rter Bd B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rter Bd BT" pitchFamily="18" charset="0"/>
              </a:defRPr>
            </a:lvl9pPr>
          </a:lstStyle>
          <a:p>
            <a:pPr eaLnBrk="1" hangingPunct="1"/>
            <a:r>
              <a:rPr lang="en-US" alt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Tuyên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altLang="en-US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4387" name="Group 4"/>
          <p:cNvGrpSpPr>
            <a:grpSpLocks/>
          </p:cNvGrpSpPr>
          <p:nvPr/>
        </p:nvGrpSpPr>
        <p:grpSpPr bwMode="auto">
          <a:xfrm>
            <a:off x="0" y="628650"/>
            <a:ext cx="9132888" cy="114300"/>
            <a:chOff x="0" y="900"/>
            <a:chExt cx="6472" cy="96"/>
          </a:xfrm>
        </p:grpSpPr>
        <p:sp>
          <p:nvSpPr>
            <p:cNvPr id="144389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4390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harter Bd BT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1085850"/>
            <a:ext cx="89154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uan điểm 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ở đây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các diễn giả và không nhất thiết là của MSD Việt Nam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MSD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không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sử dụng bất kỳ sản phẩm 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hình thức khác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mô tả trong Thông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đã được phê duyệt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Các bác sĩ nên tham khảo ​​các Thông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ban hành bởi các nhà sản xuất trước khi kê đơn bất kỳ loại thuốc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thảo luận hoặc mô tả tại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này.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19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9098" y="2110085"/>
            <a:ext cx="7885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3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006" y="65945"/>
            <a:ext cx="8911988" cy="77152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PD-1/PD-L1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E123C1D-22A7-4491-B841-998690044C68}"/>
              </a:ext>
            </a:extLst>
          </p:cNvPr>
          <p:cNvSpPr/>
          <p:nvPr/>
        </p:nvSpPr>
        <p:spPr>
          <a:xfrm>
            <a:off x="698401" y="3771900"/>
            <a:ext cx="3913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 smtClean="0">
                <a:solidFill>
                  <a:srgbClr val="171849"/>
                </a:solidFill>
                <a:latin typeface="Arial-BoldMT"/>
              </a:rPr>
              <a:t>TB Ung </a:t>
            </a:r>
            <a:r>
              <a:rPr lang="en-US" b="1" dirty="0" err="1" smtClean="0">
                <a:solidFill>
                  <a:srgbClr val="171849"/>
                </a:solidFill>
                <a:latin typeface="Arial-BoldMT"/>
              </a:rPr>
              <a:t>thư</a:t>
            </a:r>
            <a:r>
              <a:rPr lang="en-US" b="1" dirty="0" smtClean="0">
                <a:solidFill>
                  <a:srgbClr val="171849"/>
                </a:solidFill>
                <a:latin typeface="Arial-BoldMT"/>
              </a:rPr>
              <a:t> </a:t>
            </a:r>
            <a:r>
              <a:rPr lang="en-US" b="1" dirty="0" err="1" smtClean="0">
                <a:solidFill>
                  <a:srgbClr val="171849"/>
                </a:solidFill>
                <a:latin typeface="Arial-BoldMT"/>
              </a:rPr>
              <a:t>tránh</a:t>
            </a:r>
            <a:r>
              <a:rPr lang="en-US" b="1" dirty="0" smtClean="0">
                <a:solidFill>
                  <a:srgbClr val="171849"/>
                </a:solidFill>
                <a:latin typeface="Arial-BoldMT"/>
              </a:rPr>
              <a:t> </a:t>
            </a:r>
            <a:r>
              <a:rPr lang="en-US" b="1" dirty="0" err="1" smtClean="0">
                <a:solidFill>
                  <a:srgbClr val="171849"/>
                </a:solidFill>
                <a:latin typeface="Arial-BoldMT"/>
              </a:rPr>
              <a:t>khỏi</a:t>
            </a:r>
            <a:r>
              <a:rPr lang="en-US" b="1" dirty="0" smtClean="0">
                <a:solidFill>
                  <a:srgbClr val="171849"/>
                </a:solidFill>
                <a:latin typeface="Arial-BoldMT"/>
              </a:rPr>
              <a:t> </a:t>
            </a:r>
            <a:r>
              <a:rPr lang="en-US" b="1" dirty="0" err="1" smtClean="0">
                <a:solidFill>
                  <a:srgbClr val="171849"/>
                </a:solidFill>
                <a:latin typeface="Arial-BoldMT"/>
              </a:rPr>
              <a:t>bị</a:t>
            </a:r>
            <a:r>
              <a:rPr lang="en-US" b="1" dirty="0" smtClean="0">
                <a:solidFill>
                  <a:srgbClr val="171849"/>
                </a:solidFill>
                <a:latin typeface="Arial-BoldMT"/>
              </a:rPr>
              <a:t> </a:t>
            </a:r>
            <a:r>
              <a:rPr lang="en-US" b="1" dirty="0" err="1" smtClean="0">
                <a:solidFill>
                  <a:srgbClr val="171849"/>
                </a:solidFill>
                <a:latin typeface="Arial-BoldMT"/>
              </a:rPr>
              <a:t>tiêu</a:t>
            </a:r>
            <a:r>
              <a:rPr lang="en-US" b="1" dirty="0" smtClean="0">
                <a:solidFill>
                  <a:srgbClr val="171849"/>
                </a:solidFill>
                <a:latin typeface="Arial-BoldMT"/>
              </a:rPr>
              <a:t> </a:t>
            </a:r>
            <a:r>
              <a:rPr lang="en-US" b="1" dirty="0" err="1" smtClean="0">
                <a:solidFill>
                  <a:srgbClr val="171849"/>
                </a:solidFill>
                <a:latin typeface="Arial-BoldMT"/>
              </a:rPr>
              <a:t>diệt</a:t>
            </a:r>
            <a:r>
              <a:rPr lang="en-US" b="1" dirty="0" smtClean="0">
                <a:solidFill>
                  <a:srgbClr val="171849"/>
                </a:solidFill>
                <a:latin typeface="Arial-BoldMT"/>
              </a:rPr>
              <a:t> </a:t>
            </a:r>
            <a:r>
              <a:rPr lang="en-US" b="1" dirty="0" err="1" smtClean="0">
                <a:solidFill>
                  <a:srgbClr val="171849"/>
                </a:solidFill>
                <a:latin typeface="Arial-BoldMT"/>
              </a:rPr>
              <a:t>bởi</a:t>
            </a:r>
            <a:r>
              <a:rPr lang="en-US" b="1" dirty="0" smtClean="0">
                <a:solidFill>
                  <a:srgbClr val="171849"/>
                </a:solidFill>
                <a:latin typeface="Arial-BoldMT"/>
              </a:rPr>
              <a:t> TB T </a:t>
            </a:r>
            <a:r>
              <a:rPr lang="en-US" b="1" dirty="0" err="1" smtClean="0">
                <a:solidFill>
                  <a:srgbClr val="171849"/>
                </a:solidFill>
                <a:latin typeface="Arial-BoldMT"/>
              </a:rPr>
              <a:t>thông</a:t>
            </a:r>
            <a:r>
              <a:rPr lang="en-US" b="1" dirty="0" smtClean="0">
                <a:solidFill>
                  <a:srgbClr val="171849"/>
                </a:solidFill>
                <a:latin typeface="Arial-BoldMT"/>
              </a:rPr>
              <a:t> qua PD-L1 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1496F55-03D1-40CB-94C6-0F1A34491249}"/>
              </a:ext>
            </a:extLst>
          </p:cNvPr>
          <p:cNvSpPr/>
          <p:nvPr/>
        </p:nvSpPr>
        <p:spPr>
          <a:xfrm>
            <a:off x="5714999" y="998151"/>
            <a:ext cx="324640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000" b="1" dirty="0" smtClean="0">
                <a:solidFill>
                  <a:srgbClr val="C00000"/>
                </a:solidFill>
                <a:latin typeface="Calibri-Bold"/>
              </a:rPr>
              <a:t>THUỐC KHÁNG PD‐1 HOẶC PD‐L1</a:t>
            </a:r>
            <a:r>
              <a:rPr lang="vi-VN" sz="2000" b="1" dirty="0" smtClean="0">
                <a:solidFill>
                  <a:srgbClr val="C00000"/>
                </a:solidFill>
                <a:latin typeface="Calibri-Bold"/>
              </a:rPr>
              <a:t>:</a:t>
            </a:r>
          </a:p>
          <a:p>
            <a:pPr defTabSz="457200"/>
            <a:r>
              <a:rPr lang="en-US" b="1" dirty="0" smtClean="0">
                <a:solidFill>
                  <a:srgbClr val="C00000"/>
                </a:solidFill>
                <a:latin typeface="Calibri-Bold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-Bold"/>
              </a:rPr>
              <a:t/>
            </a:r>
            <a:br>
              <a:rPr lang="en-US" b="1" dirty="0">
                <a:solidFill>
                  <a:srgbClr val="C00000"/>
                </a:solidFill>
                <a:latin typeface="Calibri-Bold"/>
              </a:rPr>
            </a:br>
            <a:r>
              <a:rPr lang="en-US" sz="2000" b="1" dirty="0" smtClean="0">
                <a:solidFill>
                  <a:prstClr val="black"/>
                </a:solidFill>
                <a:latin typeface="Calibri-Bold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ArialMT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MT"/>
              </a:rPr>
              <a:t>Anti-PD-1</a:t>
            </a:r>
            <a:r>
              <a:rPr lang="en-US" sz="2000" dirty="0" smtClean="0">
                <a:solidFill>
                  <a:prstClr val="black"/>
                </a:solidFill>
                <a:latin typeface="ArialMT"/>
              </a:rPr>
              <a:t>:</a:t>
            </a:r>
          </a:p>
          <a:p>
            <a:pPr lvl="1" defTabSz="457200"/>
            <a:r>
              <a:rPr lang="en-US" sz="2000" dirty="0" err="1" smtClean="0">
                <a:solidFill>
                  <a:prstClr val="black"/>
                </a:solidFill>
                <a:latin typeface="Calibri-Bold"/>
              </a:rPr>
              <a:t>Nivolumab</a:t>
            </a:r>
            <a:endParaRPr lang="en-US" sz="2000" dirty="0" smtClean="0">
              <a:solidFill>
                <a:prstClr val="black"/>
              </a:solidFill>
              <a:latin typeface="Calibri-Bold"/>
            </a:endParaRPr>
          </a:p>
          <a:p>
            <a:pPr lvl="1" defTabSz="457200"/>
            <a:r>
              <a:rPr lang="en-US" sz="2000" dirty="0" err="1" smtClean="0">
                <a:solidFill>
                  <a:prstClr val="black"/>
                </a:solidFill>
                <a:latin typeface="Calibri-Bold"/>
              </a:rPr>
              <a:t>Pembrolizumab</a:t>
            </a:r>
            <a:r>
              <a:rPr lang="en-US" sz="2000" dirty="0" smtClean="0">
                <a:solidFill>
                  <a:prstClr val="black"/>
                </a:solidFill>
                <a:latin typeface="Calibri-Bold"/>
              </a:rPr>
              <a:t> </a:t>
            </a:r>
            <a:endParaRPr lang="en-US" sz="2000" b="1" dirty="0">
              <a:solidFill>
                <a:prstClr val="black"/>
              </a:solidFill>
              <a:latin typeface="Calibri-Bold"/>
            </a:endParaRPr>
          </a:p>
          <a:p>
            <a:pPr defTabSz="457200"/>
            <a:r>
              <a:rPr lang="en-US" sz="2000" b="1" dirty="0" smtClean="0">
                <a:solidFill>
                  <a:prstClr val="black"/>
                </a:solidFill>
                <a:latin typeface="ArialMT"/>
              </a:rPr>
              <a:t>- Anti-PD-L1</a:t>
            </a:r>
            <a:r>
              <a:rPr lang="en-US" sz="2000" dirty="0" smtClean="0">
                <a:solidFill>
                  <a:prstClr val="black"/>
                </a:solidFill>
                <a:latin typeface="ArialMT"/>
              </a:rPr>
              <a:t>:</a:t>
            </a:r>
          </a:p>
          <a:p>
            <a:pPr lvl="1" defTabSz="457200"/>
            <a:r>
              <a:rPr lang="en-US" sz="2000" dirty="0" err="1" smtClean="0">
                <a:solidFill>
                  <a:prstClr val="black"/>
                </a:solidFill>
                <a:latin typeface="Calibri-Bold"/>
              </a:rPr>
              <a:t>Atezolizumab</a:t>
            </a:r>
            <a:r>
              <a:rPr lang="en-US" sz="2000" dirty="0" smtClean="0">
                <a:solidFill>
                  <a:prstClr val="black"/>
                </a:solidFill>
                <a:latin typeface="Calibri-Bold"/>
              </a:rPr>
              <a:t> </a:t>
            </a:r>
          </a:p>
          <a:p>
            <a:pPr lvl="1" defTabSz="457200"/>
            <a:r>
              <a:rPr lang="en-US" sz="2000" dirty="0" err="1" smtClean="0">
                <a:solidFill>
                  <a:prstClr val="black"/>
                </a:solidFill>
                <a:latin typeface="Calibri-Bold"/>
              </a:rPr>
              <a:t>Durvalumab</a:t>
            </a:r>
            <a:r>
              <a:rPr lang="en-US" sz="2000" dirty="0" smtClean="0">
                <a:solidFill>
                  <a:prstClr val="black"/>
                </a:solidFill>
                <a:latin typeface="Calibri-Bold"/>
              </a:rPr>
              <a:t> </a:t>
            </a:r>
          </a:p>
          <a:p>
            <a:pPr lvl="1" defTabSz="457200"/>
            <a:r>
              <a:rPr lang="en-US" sz="2000" dirty="0" err="1" smtClean="0">
                <a:solidFill>
                  <a:prstClr val="black"/>
                </a:solidFill>
                <a:latin typeface="Calibri-Bold"/>
              </a:rPr>
              <a:t>Avelumab</a:t>
            </a:r>
            <a:r>
              <a:rPr lang="en-US" sz="2000" dirty="0" smtClean="0">
                <a:solidFill>
                  <a:prstClr val="black"/>
                </a:solidFill>
                <a:latin typeface="Calibri-Bold"/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0187F13-1942-4E5B-800E-7339D1A3F879}"/>
              </a:ext>
            </a:extLst>
          </p:cNvPr>
          <p:cNvSpPr/>
          <p:nvPr/>
        </p:nvSpPr>
        <p:spPr>
          <a:xfrm>
            <a:off x="823570" y="4825231"/>
            <a:ext cx="5929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Novel Treatment for Lung Cancer by David R. </a:t>
            </a:r>
            <a:r>
              <a:rPr lang="en-US" sz="1200" b="1" dirty="0" err="1">
                <a:solidFill>
                  <a:prstClr val="black"/>
                </a:solidFill>
              </a:rPr>
              <a:t>Gandara</a:t>
            </a:r>
            <a:r>
              <a:rPr lang="en-US" sz="1200" b="1" dirty="0">
                <a:solidFill>
                  <a:prstClr val="black"/>
                </a:solidFill>
              </a:rPr>
              <a:t>, MD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br>
              <a:rPr lang="en-US" sz="1200" dirty="0">
                <a:solidFill>
                  <a:prstClr val="black"/>
                </a:solidFill>
              </a:rPr>
            </a:b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20858467">
            <a:off x="882056" y="2335319"/>
            <a:ext cx="1214145" cy="1428750"/>
            <a:chOff x="381" y="2330"/>
            <a:chExt cx="1084" cy="1351"/>
          </a:xfrm>
        </p:grpSpPr>
        <p:sp>
          <p:nvSpPr>
            <p:cNvPr id="12" name="Freeform 26"/>
            <p:cNvSpPr>
              <a:spLocks/>
            </p:cNvSpPr>
            <p:nvPr/>
          </p:nvSpPr>
          <p:spPr bwMode="blackGray">
            <a:xfrm rot="3659975">
              <a:off x="253" y="2458"/>
              <a:ext cx="1334" cy="1077"/>
            </a:xfrm>
            <a:custGeom>
              <a:avLst/>
              <a:gdLst>
                <a:gd name="T0" fmla="*/ 2147483647 w 361"/>
                <a:gd name="T1" fmla="*/ 1216532764 h 292"/>
                <a:gd name="T2" fmla="*/ 2147483647 w 361"/>
                <a:gd name="T3" fmla="*/ 1388464254 h 292"/>
                <a:gd name="T4" fmla="*/ 2107091908 w 361"/>
                <a:gd name="T5" fmla="*/ 1534747149 h 292"/>
                <a:gd name="T6" fmla="*/ 1957931134 w 361"/>
                <a:gd name="T7" fmla="*/ 1655000981 h 292"/>
                <a:gd name="T8" fmla="*/ 1782276710 w 361"/>
                <a:gd name="T9" fmla="*/ 1749634083 h 292"/>
                <a:gd name="T10" fmla="*/ 1568628576 w 361"/>
                <a:gd name="T11" fmla="*/ 1819984649 h 292"/>
                <a:gd name="T12" fmla="*/ 1361651159 w 361"/>
                <a:gd name="T13" fmla="*/ 1850674760 h 292"/>
                <a:gd name="T14" fmla="*/ 1128073905 w 361"/>
                <a:gd name="T15" fmla="*/ 1850674760 h 292"/>
                <a:gd name="T16" fmla="*/ 887789013 w 361"/>
                <a:gd name="T17" fmla="*/ 1812928872 h 292"/>
                <a:gd name="T18" fmla="*/ 668496160 w 361"/>
                <a:gd name="T19" fmla="*/ 1730559798 h 292"/>
                <a:gd name="T20" fmla="*/ 473823689 w 361"/>
                <a:gd name="T21" fmla="*/ 1629342814 h 292"/>
                <a:gd name="T22" fmla="*/ 305273340 w 361"/>
                <a:gd name="T23" fmla="*/ 1502142906 h 292"/>
                <a:gd name="T24" fmla="*/ 180904838 w 361"/>
                <a:gd name="T25" fmla="*/ 1350826759 h 292"/>
                <a:gd name="T26" fmla="*/ 77361043 w 361"/>
                <a:gd name="T27" fmla="*/ 1185843092 h 292"/>
                <a:gd name="T28" fmla="*/ 26073255 w 361"/>
                <a:gd name="T29" fmla="*/ 1006957692 h 292"/>
                <a:gd name="T30" fmla="*/ 0 w 361"/>
                <a:gd name="T31" fmla="*/ 823271724 h 292"/>
                <a:gd name="T32" fmla="*/ 45614973 w 361"/>
                <a:gd name="T33" fmla="*/ 641096562 h 292"/>
                <a:gd name="T34" fmla="*/ 117695165 w 361"/>
                <a:gd name="T35" fmla="*/ 462239895 h 292"/>
                <a:gd name="T36" fmla="*/ 233058029 w 361"/>
                <a:gd name="T37" fmla="*/ 316339103 h 292"/>
                <a:gd name="T38" fmla="*/ 382632391 w 361"/>
                <a:gd name="T39" fmla="*/ 195675140 h 292"/>
                <a:gd name="T40" fmla="*/ 557863505 w 361"/>
                <a:gd name="T41" fmla="*/ 101552705 h 292"/>
                <a:gd name="T42" fmla="*/ 772039057 w 361"/>
                <a:gd name="T43" fmla="*/ 30690177 h 292"/>
                <a:gd name="T44" fmla="*/ 979016255 w 361"/>
                <a:gd name="T45" fmla="*/ 0 h 292"/>
                <a:gd name="T46" fmla="*/ 1212077888 w 361"/>
                <a:gd name="T47" fmla="*/ 0 h 292"/>
                <a:gd name="T48" fmla="*/ 1452843222 w 361"/>
                <a:gd name="T49" fmla="*/ 37774960 h 292"/>
                <a:gd name="T50" fmla="*/ 1672164917 w 361"/>
                <a:gd name="T51" fmla="*/ 120253667 h 292"/>
                <a:gd name="T52" fmla="*/ 1866834328 w 361"/>
                <a:gd name="T53" fmla="*/ 228789858 h 292"/>
                <a:gd name="T54" fmla="*/ 2035392870 w 361"/>
                <a:gd name="T55" fmla="*/ 349043038 h 292"/>
                <a:gd name="T56" fmla="*/ 2147483647 w 361"/>
                <a:gd name="T57" fmla="*/ 506932728 h 292"/>
                <a:gd name="T58" fmla="*/ 2147483647 w 361"/>
                <a:gd name="T59" fmla="*/ 671918140 h 292"/>
                <a:gd name="T60" fmla="*/ 2147483647 w 361"/>
                <a:gd name="T61" fmla="*/ 843857897 h 292"/>
                <a:gd name="T62" fmla="*/ 2147483647 w 361"/>
                <a:gd name="T63" fmla="*/ 1027916938 h 292"/>
                <a:gd name="T64" fmla="*/ 2147483647 w 361"/>
                <a:gd name="T65" fmla="*/ 1122039838 h 2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1"/>
                <a:gd name="T100" fmla="*/ 0 h 292"/>
                <a:gd name="T101" fmla="*/ 361 w 361"/>
                <a:gd name="T102" fmla="*/ 292 h 2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1" h="292">
                  <a:moveTo>
                    <a:pt x="359" y="177"/>
                  </a:moveTo>
                  <a:lnTo>
                    <a:pt x="354" y="192"/>
                  </a:lnTo>
                  <a:lnTo>
                    <a:pt x="349" y="206"/>
                  </a:lnTo>
                  <a:lnTo>
                    <a:pt x="343" y="219"/>
                  </a:lnTo>
                  <a:lnTo>
                    <a:pt x="335" y="231"/>
                  </a:lnTo>
                  <a:lnTo>
                    <a:pt x="325" y="242"/>
                  </a:lnTo>
                  <a:lnTo>
                    <a:pt x="314" y="252"/>
                  </a:lnTo>
                  <a:lnTo>
                    <a:pt x="302" y="261"/>
                  </a:lnTo>
                  <a:lnTo>
                    <a:pt x="288" y="270"/>
                  </a:lnTo>
                  <a:lnTo>
                    <a:pt x="275" y="276"/>
                  </a:lnTo>
                  <a:lnTo>
                    <a:pt x="258" y="282"/>
                  </a:lnTo>
                  <a:lnTo>
                    <a:pt x="242" y="287"/>
                  </a:lnTo>
                  <a:lnTo>
                    <a:pt x="226" y="291"/>
                  </a:lnTo>
                  <a:lnTo>
                    <a:pt x="210" y="292"/>
                  </a:lnTo>
                  <a:lnTo>
                    <a:pt x="192" y="292"/>
                  </a:lnTo>
                  <a:lnTo>
                    <a:pt x="174" y="292"/>
                  </a:lnTo>
                  <a:lnTo>
                    <a:pt x="155" y="289"/>
                  </a:lnTo>
                  <a:lnTo>
                    <a:pt x="137" y="286"/>
                  </a:lnTo>
                  <a:lnTo>
                    <a:pt x="120" y="279"/>
                  </a:lnTo>
                  <a:lnTo>
                    <a:pt x="103" y="273"/>
                  </a:lnTo>
                  <a:lnTo>
                    <a:pt x="88" y="266"/>
                  </a:lnTo>
                  <a:lnTo>
                    <a:pt x="73" y="257"/>
                  </a:lnTo>
                  <a:lnTo>
                    <a:pt x="60" y="247"/>
                  </a:lnTo>
                  <a:lnTo>
                    <a:pt x="47" y="237"/>
                  </a:lnTo>
                  <a:lnTo>
                    <a:pt x="38" y="226"/>
                  </a:lnTo>
                  <a:lnTo>
                    <a:pt x="28" y="213"/>
                  </a:lnTo>
                  <a:lnTo>
                    <a:pt x="18" y="200"/>
                  </a:lnTo>
                  <a:lnTo>
                    <a:pt x="12" y="187"/>
                  </a:lnTo>
                  <a:lnTo>
                    <a:pt x="7" y="172"/>
                  </a:lnTo>
                  <a:lnTo>
                    <a:pt x="4" y="159"/>
                  </a:lnTo>
                  <a:lnTo>
                    <a:pt x="2" y="144"/>
                  </a:lnTo>
                  <a:lnTo>
                    <a:pt x="0" y="130"/>
                  </a:lnTo>
                  <a:lnTo>
                    <a:pt x="2" y="115"/>
                  </a:lnTo>
                  <a:lnTo>
                    <a:pt x="7" y="101"/>
                  </a:lnTo>
                  <a:lnTo>
                    <a:pt x="12" y="86"/>
                  </a:lnTo>
                  <a:lnTo>
                    <a:pt x="18" y="73"/>
                  </a:lnTo>
                  <a:lnTo>
                    <a:pt x="26" y="62"/>
                  </a:lnTo>
                  <a:lnTo>
                    <a:pt x="36" y="50"/>
                  </a:lnTo>
                  <a:lnTo>
                    <a:pt x="47" y="41"/>
                  </a:lnTo>
                  <a:lnTo>
                    <a:pt x="59" y="31"/>
                  </a:lnTo>
                  <a:lnTo>
                    <a:pt x="73" y="23"/>
                  </a:lnTo>
                  <a:lnTo>
                    <a:pt x="86" y="16"/>
                  </a:lnTo>
                  <a:lnTo>
                    <a:pt x="103" y="10"/>
                  </a:lnTo>
                  <a:lnTo>
                    <a:pt x="119" y="5"/>
                  </a:lnTo>
                  <a:lnTo>
                    <a:pt x="135" y="2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87" y="0"/>
                  </a:lnTo>
                  <a:lnTo>
                    <a:pt x="207" y="3"/>
                  </a:lnTo>
                  <a:lnTo>
                    <a:pt x="224" y="6"/>
                  </a:lnTo>
                  <a:lnTo>
                    <a:pt x="241" y="13"/>
                  </a:lnTo>
                  <a:lnTo>
                    <a:pt x="258" y="19"/>
                  </a:lnTo>
                  <a:lnTo>
                    <a:pt x="273" y="26"/>
                  </a:lnTo>
                  <a:lnTo>
                    <a:pt x="288" y="36"/>
                  </a:lnTo>
                  <a:lnTo>
                    <a:pt x="301" y="45"/>
                  </a:lnTo>
                  <a:lnTo>
                    <a:pt x="314" y="55"/>
                  </a:lnTo>
                  <a:lnTo>
                    <a:pt x="323" y="67"/>
                  </a:lnTo>
                  <a:lnTo>
                    <a:pt x="333" y="80"/>
                  </a:lnTo>
                  <a:lnTo>
                    <a:pt x="343" y="93"/>
                  </a:lnTo>
                  <a:lnTo>
                    <a:pt x="349" y="106"/>
                  </a:lnTo>
                  <a:lnTo>
                    <a:pt x="354" y="120"/>
                  </a:lnTo>
                  <a:lnTo>
                    <a:pt x="358" y="133"/>
                  </a:lnTo>
                  <a:lnTo>
                    <a:pt x="359" y="148"/>
                  </a:lnTo>
                  <a:lnTo>
                    <a:pt x="361" y="162"/>
                  </a:lnTo>
                  <a:lnTo>
                    <a:pt x="361" y="177"/>
                  </a:lnTo>
                  <a:lnTo>
                    <a:pt x="359" y="177"/>
                  </a:lnTo>
                  <a:close/>
                </a:path>
              </a:pathLst>
            </a:custGeom>
            <a:solidFill>
              <a:srgbClr val="8E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blackGray">
            <a:xfrm rot="3659975">
              <a:off x="254" y="2481"/>
              <a:ext cx="1329" cy="1072"/>
            </a:xfrm>
            <a:custGeom>
              <a:avLst/>
              <a:gdLst>
                <a:gd name="T0" fmla="*/ 2147483647 w 360"/>
                <a:gd name="T1" fmla="*/ 1150993661 h 292"/>
                <a:gd name="T2" fmla="*/ 2147483647 w 360"/>
                <a:gd name="T3" fmla="*/ 1312847180 h 292"/>
                <a:gd name="T4" fmla="*/ 2075681358 w 360"/>
                <a:gd name="T5" fmla="*/ 1449859008 h 292"/>
                <a:gd name="T6" fmla="*/ 1935100835 w 360"/>
                <a:gd name="T7" fmla="*/ 1570898289 h 292"/>
                <a:gd name="T8" fmla="*/ 1756403967 w 360"/>
                <a:gd name="T9" fmla="*/ 1653987126 h 292"/>
                <a:gd name="T10" fmla="*/ 1544911289 w 360"/>
                <a:gd name="T11" fmla="*/ 1725595771 h 292"/>
                <a:gd name="T12" fmla="*/ 1339854703 w 360"/>
                <a:gd name="T13" fmla="*/ 1750539244 h 292"/>
                <a:gd name="T14" fmla="*/ 1109111313 w 360"/>
                <a:gd name="T15" fmla="*/ 1750539244 h 292"/>
                <a:gd name="T16" fmla="*/ 871216832 w 360"/>
                <a:gd name="T17" fmla="*/ 1714575343 h 292"/>
                <a:gd name="T18" fmla="*/ 654444184 w 360"/>
                <a:gd name="T19" fmla="*/ 1636197965 h 292"/>
                <a:gd name="T20" fmla="*/ 466881229 w 360"/>
                <a:gd name="T21" fmla="*/ 1541458144 h 292"/>
                <a:gd name="T22" fmla="*/ 301808074 w 360"/>
                <a:gd name="T23" fmla="*/ 1420556879 h 292"/>
                <a:gd name="T24" fmla="*/ 173453586 w 360"/>
                <a:gd name="T25" fmla="*/ 1276876374 h 292"/>
                <a:gd name="T26" fmla="*/ 70925972 w 360"/>
                <a:gd name="T27" fmla="*/ 1121690669 h 292"/>
                <a:gd name="T28" fmla="*/ 19212463 w 360"/>
                <a:gd name="T29" fmla="*/ 953527314 h 292"/>
                <a:gd name="T30" fmla="*/ 0 w 360"/>
                <a:gd name="T31" fmla="*/ 778730875 h 292"/>
                <a:gd name="T32" fmla="*/ 38087981 w 360"/>
                <a:gd name="T33" fmla="*/ 605721500 h 292"/>
                <a:gd name="T34" fmla="*/ 109526722 w 360"/>
                <a:gd name="T35" fmla="*/ 437564510 h 292"/>
                <a:gd name="T36" fmla="*/ 223744334 w 360"/>
                <a:gd name="T37" fmla="*/ 305535206 h 292"/>
                <a:gd name="T38" fmla="*/ 371361746 w 360"/>
                <a:gd name="T39" fmla="*/ 186311188 h 292"/>
                <a:gd name="T40" fmla="*/ 550020125 w 360"/>
                <a:gd name="T41" fmla="*/ 96552793 h 292"/>
                <a:gd name="T42" fmla="*/ 756962447 w 360"/>
                <a:gd name="T43" fmla="*/ 29301523 h 292"/>
                <a:gd name="T44" fmla="*/ 966607549 w 360"/>
                <a:gd name="T45" fmla="*/ 0 h 292"/>
                <a:gd name="T46" fmla="*/ 1192248469 w 360"/>
                <a:gd name="T47" fmla="*/ 0 h 292"/>
                <a:gd name="T48" fmla="*/ 1435384324 w 360"/>
                <a:gd name="T49" fmla="*/ 42273318 h 292"/>
                <a:gd name="T50" fmla="*/ 1652119903 w 360"/>
                <a:gd name="T51" fmla="*/ 119187357 h 292"/>
                <a:gd name="T52" fmla="*/ 1839580809 w 360"/>
                <a:gd name="T53" fmla="*/ 215750257 h 292"/>
                <a:gd name="T54" fmla="*/ 2004642735 w 360"/>
                <a:gd name="T55" fmla="*/ 329981825 h 292"/>
                <a:gd name="T56" fmla="*/ 2127766696 w 360"/>
                <a:gd name="T57" fmla="*/ 479864232 h 292"/>
                <a:gd name="T58" fmla="*/ 2147483647 w 360"/>
                <a:gd name="T59" fmla="*/ 635157764 h 292"/>
                <a:gd name="T60" fmla="*/ 2147483647 w 360"/>
                <a:gd name="T61" fmla="*/ 797012576 h 292"/>
                <a:gd name="T62" fmla="*/ 2147483647 w 360"/>
                <a:gd name="T63" fmla="*/ 976196142 h 2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0"/>
                <a:gd name="T97" fmla="*/ 0 h 292"/>
                <a:gd name="T98" fmla="*/ 360 w 360"/>
                <a:gd name="T99" fmla="*/ 292 h 2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0" h="292">
                  <a:moveTo>
                    <a:pt x="358" y="177"/>
                  </a:moveTo>
                  <a:lnTo>
                    <a:pt x="354" y="192"/>
                  </a:lnTo>
                  <a:lnTo>
                    <a:pt x="349" y="206"/>
                  </a:lnTo>
                  <a:lnTo>
                    <a:pt x="342" y="219"/>
                  </a:lnTo>
                  <a:lnTo>
                    <a:pt x="334" y="231"/>
                  </a:lnTo>
                  <a:lnTo>
                    <a:pt x="324" y="242"/>
                  </a:lnTo>
                  <a:lnTo>
                    <a:pt x="313" y="252"/>
                  </a:lnTo>
                  <a:lnTo>
                    <a:pt x="302" y="262"/>
                  </a:lnTo>
                  <a:lnTo>
                    <a:pt x="287" y="270"/>
                  </a:lnTo>
                  <a:lnTo>
                    <a:pt x="274" y="276"/>
                  </a:lnTo>
                  <a:lnTo>
                    <a:pt x="258" y="283"/>
                  </a:lnTo>
                  <a:lnTo>
                    <a:pt x="241" y="288"/>
                  </a:lnTo>
                  <a:lnTo>
                    <a:pt x="225" y="291"/>
                  </a:lnTo>
                  <a:lnTo>
                    <a:pt x="209" y="292"/>
                  </a:lnTo>
                  <a:lnTo>
                    <a:pt x="191" y="292"/>
                  </a:lnTo>
                  <a:lnTo>
                    <a:pt x="173" y="292"/>
                  </a:lnTo>
                  <a:lnTo>
                    <a:pt x="154" y="289"/>
                  </a:lnTo>
                  <a:lnTo>
                    <a:pt x="136" y="286"/>
                  </a:lnTo>
                  <a:lnTo>
                    <a:pt x="120" y="279"/>
                  </a:lnTo>
                  <a:lnTo>
                    <a:pt x="102" y="273"/>
                  </a:lnTo>
                  <a:lnTo>
                    <a:pt x="87" y="267"/>
                  </a:lnTo>
                  <a:lnTo>
                    <a:pt x="73" y="257"/>
                  </a:lnTo>
                  <a:lnTo>
                    <a:pt x="60" y="247"/>
                  </a:lnTo>
                  <a:lnTo>
                    <a:pt x="47" y="237"/>
                  </a:lnTo>
                  <a:lnTo>
                    <a:pt x="37" y="226"/>
                  </a:lnTo>
                  <a:lnTo>
                    <a:pt x="27" y="213"/>
                  </a:lnTo>
                  <a:lnTo>
                    <a:pt x="17" y="200"/>
                  </a:lnTo>
                  <a:lnTo>
                    <a:pt x="11" y="187"/>
                  </a:lnTo>
                  <a:lnTo>
                    <a:pt x="6" y="172"/>
                  </a:lnTo>
                  <a:lnTo>
                    <a:pt x="3" y="159"/>
                  </a:lnTo>
                  <a:lnTo>
                    <a:pt x="1" y="145"/>
                  </a:lnTo>
                  <a:lnTo>
                    <a:pt x="0" y="130"/>
                  </a:lnTo>
                  <a:lnTo>
                    <a:pt x="1" y="116"/>
                  </a:lnTo>
                  <a:lnTo>
                    <a:pt x="6" y="101"/>
                  </a:lnTo>
                  <a:lnTo>
                    <a:pt x="11" y="86"/>
                  </a:lnTo>
                  <a:lnTo>
                    <a:pt x="17" y="73"/>
                  </a:lnTo>
                  <a:lnTo>
                    <a:pt x="26" y="62"/>
                  </a:lnTo>
                  <a:lnTo>
                    <a:pt x="35" y="51"/>
                  </a:lnTo>
                  <a:lnTo>
                    <a:pt x="47" y="41"/>
                  </a:lnTo>
                  <a:lnTo>
                    <a:pt x="58" y="31"/>
                  </a:lnTo>
                  <a:lnTo>
                    <a:pt x="73" y="23"/>
                  </a:lnTo>
                  <a:lnTo>
                    <a:pt x="86" y="16"/>
                  </a:lnTo>
                  <a:lnTo>
                    <a:pt x="102" y="10"/>
                  </a:lnTo>
                  <a:lnTo>
                    <a:pt x="118" y="5"/>
                  </a:lnTo>
                  <a:lnTo>
                    <a:pt x="134" y="2"/>
                  </a:lnTo>
                  <a:lnTo>
                    <a:pt x="151" y="0"/>
                  </a:lnTo>
                  <a:lnTo>
                    <a:pt x="168" y="0"/>
                  </a:lnTo>
                  <a:lnTo>
                    <a:pt x="186" y="0"/>
                  </a:lnTo>
                  <a:lnTo>
                    <a:pt x="206" y="3"/>
                  </a:lnTo>
                  <a:lnTo>
                    <a:pt x="224" y="7"/>
                  </a:lnTo>
                  <a:lnTo>
                    <a:pt x="240" y="13"/>
                  </a:lnTo>
                  <a:lnTo>
                    <a:pt x="258" y="20"/>
                  </a:lnTo>
                  <a:lnTo>
                    <a:pt x="272" y="26"/>
                  </a:lnTo>
                  <a:lnTo>
                    <a:pt x="287" y="36"/>
                  </a:lnTo>
                  <a:lnTo>
                    <a:pt x="300" y="46"/>
                  </a:lnTo>
                  <a:lnTo>
                    <a:pt x="313" y="55"/>
                  </a:lnTo>
                  <a:lnTo>
                    <a:pt x="323" y="67"/>
                  </a:lnTo>
                  <a:lnTo>
                    <a:pt x="332" y="80"/>
                  </a:lnTo>
                  <a:lnTo>
                    <a:pt x="342" y="93"/>
                  </a:lnTo>
                  <a:lnTo>
                    <a:pt x="349" y="106"/>
                  </a:lnTo>
                  <a:lnTo>
                    <a:pt x="354" y="120"/>
                  </a:lnTo>
                  <a:lnTo>
                    <a:pt x="357" y="133"/>
                  </a:lnTo>
                  <a:lnTo>
                    <a:pt x="358" y="148"/>
                  </a:lnTo>
                  <a:lnTo>
                    <a:pt x="360" y="163"/>
                  </a:lnTo>
                  <a:lnTo>
                    <a:pt x="358" y="177"/>
                  </a:lnTo>
                  <a:close/>
                </a:path>
              </a:pathLst>
            </a:custGeom>
            <a:noFill/>
            <a:ln w="9525">
              <a:solidFill>
                <a:srgbClr val="1A79B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blackGray">
            <a:xfrm rot="3659975">
              <a:off x="603" y="2862"/>
              <a:ext cx="645" cy="423"/>
            </a:xfrm>
            <a:custGeom>
              <a:avLst/>
              <a:gdLst>
                <a:gd name="T0" fmla="*/ 34229916 w 174"/>
                <a:gd name="T1" fmla="*/ 187905133 h 116"/>
                <a:gd name="T2" fmla="*/ 79826672 w 174"/>
                <a:gd name="T3" fmla="*/ 138064378 h 116"/>
                <a:gd name="T4" fmla="*/ 134262692 w 174"/>
                <a:gd name="T5" fmla="*/ 93952938 h 116"/>
                <a:gd name="T6" fmla="*/ 201394559 w 174"/>
                <a:gd name="T7" fmla="*/ 54494251 h 116"/>
                <a:gd name="T8" fmla="*/ 288493476 w 174"/>
                <a:gd name="T9" fmla="*/ 27478580 h 116"/>
                <a:gd name="T10" fmla="*/ 397810011 w 174"/>
                <a:gd name="T11" fmla="*/ 10820074 h 116"/>
                <a:gd name="T12" fmla="*/ 517271529 w 174"/>
                <a:gd name="T13" fmla="*/ 0 h 116"/>
                <a:gd name="T14" fmla="*/ 646658833 w 174"/>
                <a:gd name="T15" fmla="*/ 0 h 116"/>
                <a:gd name="T16" fmla="*/ 788194126 w 174"/>
                <a:gd name="T17" fmla="*/ 22917367 h 116"/>
                <a:gd name="T18" fmla="*/ 888237084 w 174"/>
                <a:gd name="T19" fmla="*/ 39456003 h 116"/>
                <a:gd name="T20" fmla="*/ 976903525 w 174"/>
                <a:gd name="T21" fmla="*/ 66473568 h 116"/>
                <a:gd name="T22" fmla="*/ 1043929205 w 174"/>
                <a:gd name="T23" fmla="*/ 93952938 h 116"/>
                <a:gd name="T24" fmla="*/ 1096904244 w 174"/>
                <a:gd name="T25" fmla="*/ 127243538 h 116"/>
                <a:gd name="T26" fmla="*/ 1131130739 w 174"/>
                <a:gd name="T27" fmla="*/ 165081800 h 116"/>
                <a:gd name="T28" fmla="*/ 1158621689 w 174"/>
                <a:gd name="T29" fmla="*/ 187905133 h 116"/>
                <a:gd name="T30" fmla="*/ 1171305691 w 174"/>
                <a:gd name="T31" fmla="*/ 215349027 h 116"/>
                <a:gd name="T32" fmla="*/ 1171305691 w 174"/>
                <a:gd name="T33" fmla="*/ 242399264 h 116"/>
                <a:gd name="T34" fmla="*/ 1171305691 w 174"/>
                <a:gd name="T35" fmla="*/ 271439581 h 116"/>
                <a:gd name="T36" fmla="*/ 1158621689 w 174"/>
                <a:gd name="T37" fmla="*/ 309301035 h 116"/>
                <a:gd name="T38" fmla="*/ 1137086232 w 174"/>
                <a:gd name="T39" fmla="*/ 353424147 h 116"/>
                <a:gd name="T40" fmla="*/ 1104174484 w 174"/>
                <a:gd name="T41" fmla="*/ 403253842 h 116"/>
                <a:gd name="T42" fmla="*/ 1043929205 w 174"/>
                <a:gd name="T43" fmla="*/ 459344663 h 116"/>
                <a:gd name="T44" fmla="*/ 955223845 w 174"/>
                <a:gd name="T45" fmla="*/ 513839060 h 116"/>
                <a:gd name="T46" fmla="*/ 840676686 w 174"/>
                <a:gd name="T47" fmla="*/ 557953027 h 116"/>
                <a:gd name="T48" fmla="*/ 701094605 w 174"/>
                <a:gd name="T49" fmla="*/ 601979337 h 116"/>
                <a:gd name="T50" fmla="*/ 626548489 w 174"/>
                <a:gd name="T51" fmla="*/ 618611857 h 116"/>
                <a:gd name="T52" fmla="*/ 539342557 w 174"/>
                <a:gd name="T53" fmla="*/ 641093928 h 116"/>
                <a:gd name="T54" fmla="*/ 464941552 w 174"/>
                <a:gd name="T55" fmla="*/ 641093928 h 116"/>
                <a:gd name="T56" fmla="*/ 383114316 w 174"/>
                <a:gd name="T57" fmla="*/ 641093928 h 116"/>
                <a:gd name="T58" fmla="*/ 256263945 w 174"/>
                <a:gd name="T59" fmla="*/ 614043530 h 116"/>
                <a:gd name="T60" fmla="*/ 201394559 w 174"/>
                <a:gd name="T61" fmla="*/ 601979337 h 116"/>
                <a:gd name="T62" fmla="*/ 169022450 w 174"/>
                <a:gd name="T63" fmla="*/ 586597828 h 116"/>
                <a:gd name="T64" fmla="*/ 101891106 w 174"/>
                <a:gd name="T65" fmla="*/ 547141974 h 116"/>
                <a:gd name="T66" fmla="*/ 54329703 w 174"/>
                <a:gd name="T67" fmla="*/ 497206113 h 116"/>
                <a:gd name="T68" fmla="*/ 27486901 w 174"/>
                <a:gd name="T69" fmla="*/ 442806289 h 116"/>
                <a:gd name="T70" fmla="*/ 12695331 w 174"/>
                <a:gd name="T71" fmla="*/ 386595362 h 116"/>
                <a:gd name="T72" fmla="*/ 0 w 174"/>
                <a:gd name="T73" fmla="*/ 332221173 h 116"/>
                <a:gd name="T74" fmla="*/ 0 w 174"/>
                <a:gd name="T75" fmla="*/ 281822569 h 116"/>
                <a:gd name="T76" fmla="*/ 12695331 w 174"/>
                <a:gd name="T77" fmla="*/ 227455400 h 116"/>
                <a:gd name="T78" fmla="*/ 27486901 w 174"/>
                <a:gd name="T79" fmla="*/ 187905133 h 116"/>
                <a:gd name="T80" fmla="*/ 34229916 w 174"/>
                <a:gd name="T81" fmla="*/ 187905133 h 1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116"/>
                <a:gd name="T125" fmla="*/ 174 w 174"/>
                <a:gd name="T126" fmla="*/ 116 h 1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116">
                  <a:moveTo>
                    <a:pt x="5" y="34"/>
                  </a:moveTo>
                  <a:lnTo>
                    <a:pt x="12" y="25"/>
                  </a:lnTo>
                  <a:lnTo>
                    <a:pt x="20" y="17"/>
                  </a:lnTo>
                  <a:lnTo>
                    <a:pt x="30" y="10"/>
                  </a:lnTo>
                  <a:lnTo>
                    <a:pt x="43" y="5"/>
                  </a:lnTo>
                  <a:lnTo>
                    <a:pt x="59" y="2"/>
                  </a:lnTo>
                  <a:lnTo>
                    <a:pt x="77" y="0"/>
                  </a:lnTo>
                  <a:lnTo>
                    <a:pt x="96" y="0"/>
                  </a:lnTo>
                  <a:lnTo>
                    <a:pt x="117" y="4"/>
                  </a:lnTo>
                  <a:lnTo>
                    <a:pt x="132" y="7"/>
                  </a:lnTo>
                  <a:lnTo>
                    <a:pt x="145" y="12"/>
                  </a:lnTo>
                  <a:lnTo>
                    <a:pt x="155" y="17"/>
                  </a:lnTo>
                  <a:lnTo>
                    <a:pt x="163" y="23"/>
                  </a:lnTo>
                  <a:lnTo>
                    <a:pt x="168" y="30"/>
                  </a:lnTo>
                  <a:lnTo>
                    <a:pt x="172" y="34"/>
                  </a:lnTo>
                  <a:lnTo>
                    <a:pt x="174" y="39"/>
                  </a:lnTo>
                  <a:lnTo>
                    <a:pt x="174" y="44"/>
                  </a:lnTo>
                  <a:lnTo>
                    <a:pt x="174" y="49"/>
                  </a:lnTo>
                  <a:lnTo>
                    <a:pt x="172" y="56"/>
                  </a:lnTo>
                  <a:lnTo>
                    <a:pt x="169" y="64"/>
                  </a:lnTo>
                  <a:lnTo>
                    <a:pt x="164" y="73"/>
                  </a:lnTo>
                  <a:lnTo>
                    <a:pt x="155" y="83"/>
                  </a:lnTo>
                  <a:lnTo>
                    <a:pt x="142" y="93"/>
                  </a:lnTo>
                  <a:lnTo>
                    <a:pt x="125" y="101"/>
                  </a:lnTo>
                  <a:lnTo>
                    <a:pt x="104" y="109"/>
                  </a:lnTo>
                  <a:lnTo>
                    <a:pt x="93" y="112"/>
                  </a:lnTo>
                  <a:lnTo>
                    <a:pt x="80" y="116"/>
                  </a:lnTo>
                  <a:lnTo>
                    <a:pt x="69" y="116"/>
                  </a:lnTo>
                  <a:lnTo>
                    <a:pt x="57" y="116"/>
                  </a:lnTo>
                  <a:lnTo>
                    <a:pt x="38" y="111"/>
                  </a:lnTo>
                  <a:lnTo>
                    <a:pt x="30" y="109"/>
                  </a:lnTo>
                  <a:lnTo>
                    <a:pt x="25" y="106"/>
                  </a:lnTo>
                  <a:lnTo>
                    <a:pt x="15" y="99"/>
                  </a:lnTo>
                  <a:lnTo>
                    <a:pt x="8" y="90"/>
                  </a:lnTo>
                  <a:lnTo>
                    <a:pt x="4" y="80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4" y="34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1A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Gray">
            <a:xfrm rot="3659975">
              <a:off x="593" y="2893"/>
              <a:ext cx="645" cy="423"/>
            </a:xfrm>
            <a:custGeom>
              <a:avLst/>
              <a:gdLst>
                <a:gd name="T0" fmla="*/ 34229916 w 174"/>
                <a:gd name="T1" fmla="*/ 208544433 h 115"/>
                <a:gd name="T2" fmla="*/ 74404168 w 174"/>
                <a:gd name="T3" fmla="*/ 146891889 h 115"/>
                <a:gd name="T4" fmla="*/ 126886702 w 174"/>
                <a:gd name="T5" fmla="*/ 98347930 h 115"/>
                <a:gd name="T6" fmla="*/ 194557659 w 174"/>
                <a:gd name="T7" fmla="*/ 61617612 h 115"/>
                <a:gd name="T8" fmla="*/ 283224378 w 174"/>
                <a:gd name="T9" fmla="*/ 29951950 h 115"/>
                <a:gd name="T10" fmla="*/ 390394887 w 174"/>
                <a:gd name="T11" fmla="*/ 11823222 h 115"/>
                <a:gd name="T12" fmla="*/ 512001552 w 174"/>
                <a:gd name="T13" fmla="*/ 0 h 115"/>
                <a:gd name="T14" fmla="*/ 646658833 w 174"/>
                <a:gd name="T15" fmla="*/ 0 h 115"/>
                <a:gd name="T16" fmla="*/ 788194126 w 174"/>
                <a:gd name="T17" fmla="*/ 18128750 h 115"/>
                <a:gd name="T18" fmla="*/ 882812327 w 174"/>
                <a:gd name="T19" fmla="*/ 36720807 h 115"/>
                <a:gd name="T20" fmla="*/ 969517204 w 174"/>
                <a:gd name="T21" fmla="*/ 66682228 h 115"/>
                <a:gd name="T22" fmla="*/ 1037185744 w 174"/>
                <a:gd name="T23" fmla="*/ 98347930 h 115"/>
                <a:gd name="T24" fmla="*/ 1091489599 w 174"/>
                <a:gd name="T25" fmla="*/ 141871758 h 115"/>
                <a:gd name="T26" fmla="*/ 1124284387 w 174"/>
                <a:gd name="T27" fmla="*/ 178592498 h 115"/>
                <a:gd name="T28" fmla="*/ 1158621689 w 174"/>
                <a:gd name="T29" fmla="*/ 208544433 h 115"/>
                <a:gd name="T30" fmla="*/ 1171305691 w 174"/>
                <a:gd name="T31" fmla="*/ 238471528 h 115"/>
                <a:gd name="T32" fmla="*/ 1171305691 w 174"/>
                <a:gd name="T33" fmla="*/ 270171490 h 115"/>
                <a:gd name="T34" fmla="*/ 1171305691 w 174"/>
                <a:gd name="T35" fmla="*/ 300123425 h 115"/>
                <a:gd name="T36" fmla="*/ 1158621689 w 174"/>
                <a:gd name="T37" fmla="*/ 336854229 h 115"/>
                <a:gd name="T38" fmla="*/ 1137086232 w 174"/>
                <a:gd name="T39" fmla="*/ 386737755 h 115"/>
                <a:gd name="T40" fmla="*/ 1104174484 w 174"/>
                <a:gd name="T41" fmla="*/ 448390082 h 115"/>
                <a:gd name="T42" fmla="*/ 1037185744 w 174"/>
                <a:gd name="T43" fmla="*/ 508640852 h 115"/>
                <a:gd name="T44" fmla="*/ 949943752 w 174"/>
                <a:gd name="T45" fmla="*/ 563489633 h 115"/>
                <a:gd name="T46" fmla="*/ 840676686 w 174"/>
                <a:gd name="T47" fmla="*/ 620188829 h 115"/>
                <a:gd name="T48" fmla="*/ 701094605 w 174"/>
                <a:gd name="T49" fmla="*/ 668641246 h 115"/>
                <a:gd name="T50" fmla="*/ 619314747 w 174"/>
                <a:gd name="T51" fmla="*/ 686870920 h 115"/>
                <a:gd name="T52" fmla="*/ 532072318 w 174"/>
                <a:gd name="T53" fmla="*/ 705361229 h 115"/>
                <a:gd name="T54" fmla="*/ 457526094 w 174"/>
                <a:gd name="T55" fmla="*/ 705361229 h 115"/>
                <a:gd name="T56" fmla="*/ 383114316 w 174"/>
                <a:gd name="T57" fmla="*/ 705361229 h 115"/>
                <a:gd name="T58" fmla="*/ 248848822 w 174"/>
                <a:gd name="T59" fmla="*/ 675538529 h 115"/>
                <a:gd name="T60" fmla="*/ 194557659 w 174"/>
                <a:gd name="T61" fmla="*/ 668641246 h 115"/>
                <a:gd name="T62" fmla="*/ 161645911 w 174"/>
                <a:gd name="T63" fmla="*/ 643746784 h 115"/>
                <a:gd name="T64" fmla="*/ 94475319 w 174"/>
                <a:gd name="T65" fmla="*/ 606988702 h 115"/>
                <a:gd name="T66" fmla="*/ 54329703 w 174"/>
                <a:gd name="T67" fmla="*/ 545360835 h 115"/>
                <a:gd name="T68" fmla="*/ 20071833 w 174"/>
                <a:gd name="T69" fmla="*/ 485120132 h 115"/>
                <a:gd name="T70" fmla="*/ 7415072 w 174"/>
                <a:gd name="T71" fmla="*/ 428424074 h 115"/>
                <a:gd name="T72" fmla="*/ 0 w 174"/>
                <a:gd name="T73" fmla="*/ 368517173 h 115"/>
                <a:gd name="T74" fmla="*/ 0 w 174"/>
                <a:gd name="T75" fmla="*/ 306892337 h 115"/>
                <a:gd name="T76" fmla="*/ 7415072 w 174"/>
                <a:gd name="T77" fmla="*/ 245274645 h 115"/>
                <a:gd name="T78" fmla="*/ 34229916 w 174"/>
                <a:gd name="T79" fmla="*/ 208544433 h 1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4"/>
                <a:gd name="T121" fmla="*/ 0 h 115"/>
                <a:gd name="T122" fmla="*/ 174 w 174"/>
                <a:gd name="T123" fmla="*/ 115 h 1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4" h="115">
                  <a:moveTo>
                    <a:pt x="5" y="34"/>
                  </a:moveTo>
                  <a:lnTo>
                    <a:pt x="11" y="24"/>
                  </a:lnTo>
                  <a:lnTo>
                    <a:pt x="19" y="16"/>
                  </a:lnTo>
                  <a:lnTo>
                    <a:pt x="29" y="10"/>
                  </a:lnTo>
                  <a:lnTo>
                    <a:pt x="42" y="5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7" y="3"/>
                  </a:lnTo>
                  <a:lnTo>
                    <a:pt x="131" y="6"/>
                  </a:lnTo>
                  <a:lnTo>
                    <a:pt x="144" y="11"/>
                  </a:lnTo>
                  <a:lnTo>
                    <a:pt x="154" y="16"/>
                  </a:lnTo>
                  <a:lnTo>
                    <a:pt x="162" y="23"/>
                  </a:lnTo>
                  <a:lnTo>
                    <a:pt x="167" y="29"/>
                  </a:lnTo>
                  <a:lnTo>
                    <a:pt x="172" y="34"/>
                  </a:lnTo>
                  <a:lnTo>
                    <a:pt x="174" y="39"/>
                  </a:lnTo>
                  <a:lnTo>
                    <a:pt x="174" y="44"/>
                  </a:lnTo>
                  <a:lnTo>
                    <a:pt x="174" y="49"/>
                  </a:lnTo>
                  <a:lnTo>
                    <a:pt x="172" y="55"/>
                  </a:lnTo>
                  <a:lnTo>
                    <a:pt x="169" y="63"/>
                  </a:lnTo>
                  <a:lnTo>
                    <a:pt x="164" y="73"/>
                  </a:lnTo>
                  <a:lnTo>
                    <a:pt x="154" y="83"/>
                  </a:lnTo>
                  <a:lnTo>
                    <a:pt x="141" y="92"/>
                  </a:lnTo>
                  <a:lnTo>
                    <a:pt x="125" y="101"/>
                  </a:lnTo>
                  <a:lnTo>
                    <a:pt x="104" y="109"/>
                  </a:lnTo>
                  <a:lnTo>
                    <a:pt x="92" y="112"/>
                  </a:lnTo>
                  <a:lnTo>
                    <a:pt x="79" y="115"/>
                  </a:lnTo>
                  <a:lnTo>
                    <a:pt x="68" y="115"/>
                  </a:lnTo>
                  <a:lnTo>
                    <a:pt x="57" y="115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4" y="105"/>
                  </a:lnTo>
                  <a:lnTo>
                    <a:pt x="14" y="99"/>
                  </a:lnTo>
                  <a:lnTo>
                    <a:pt x="8" y="89"/>
                  </a:lnTo>
                  <a:lnTo>
                    <a:pt x="3" y="79"/>
                  </a:lnTo>
                  <a:lnTo>
                    <a:pt x="1" y="7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5" y="34"/>
                  </a:lnTo>
                  <a:close/>
                </a:path>
              </a:pathLst>
            </a:custGeom>
            <a:noFill/>
            <a:ln w="20638">
              <a:solidFill>
                <a:srgbClr val="8FA8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blackGray">
            <a:xfrm rot="3659975">
              <a:off x="133" y="2856"/>
              <a:ext cx="933" cy="398"/>
            </a:xfrm>
            <a:custGeom>
              <a:avLst/>
              <a:gdLst>
                <a:gd name="T0" fmla="*/ 0 w 253"/>
                <a:gd name="T1" fmla="*/ 0 h 107"/>
                <a:gd name="T2" fmla="*/ 51580835 w 253"/>
                <a:gd name="T3" fmla="*/ 133859076 h 107"/>
                <a:gd name="T4" fmla="*/ 119958085 w 253"/>
                <a:gd name="T5" fmla="*/ 260056540 h 107"/>
                <a:gd name="T6" fmla="*/ 195375986 w 253"/>
                <a:gd name="T7" fmla="*/ 379186942 h 107"/>
                <a:gd name="T8" fmla="*/ 284686946 w 253"/>
                <a:gd name="T9" fmla="*/ 469397253 h 107"/>
                <a:gd name="T10" fmla="*/ 379164131 w 253"/>
                <a:gd name="T11" fmla="*/ 546976314 h 107"/>
                <a:gd name="T12" fmla="*/ 493955775 w 253"/>
                <a:gd name="T13" fmla="*/ 616485113 h 107"/>
                <a:gd name="T14" fmla="*/ 595372609 w 253"/>
                <a:gd name="T15" fmla="*/ 673318721 h 107"/>
                <a:gd name="T16" fmla="*/ 715468812 w 253"/>
                <a:gd name="T17" fmla="*/ 709305929 h 107"/>
                <a:gd name="T18" fmla="*/ 828478053 w 253"/>
                <a:gd name="T19" fmla="*/ 737114851 h 107"/>
                <a:gd name="T20" fmla="*/ 955513902 w 253"/>
                <a:gd name="T21" fmla="*/ 750346569 h 107"/>
                <a:gd name="T22" fmla="*/ 1068532721 w 253"/>
                <a:gd name="T23" fmla="*/ 750346569 h 107"/>
                <a:gd name="T24" fmla="*/ 1176886373 w 253"/>
                <a:gd name="T25" fmla="*/ 750346569 h 107"/>
                <a:gd name="T26" fmla="*/ 1289905192 w 253"/>
                <a:gd name="T27" fmla="*/ 729598904 h 107"/>
                <a:gd name="T28" fmla="*/ 1404797906 w 253"/>
                <a:gd name="T29" fmla="*/ 694027427 h 107"/>
                <a:gd name="T30" fmla="*/ 1506213870 w 253"/>
                <a:gd name="T31" fmla="*/ 660089215 h 107"/>
                <a:gd name="T32" fmla="*/ 1600720866 w 253"/>
                <a:gd name="T33" fmla="*/ 603256054 h 107"/>
                <a:gd name="T34" fmla="*/ 1447585990 w 253"/>
                <a:gd name="T35" fmla="*/ 637331512 h 107"/>
                <a:gd name="T36" fmla="*/ 1289905192 w 253"/>
                <a:gd name="T37" fmla="*/ 660089215 h 107"/>
                <a:gd name="T38" fmla="*/ 1139163823 w 253"/>
                <a:gd name="T39" fmla="*/ 673318721 h 107"/>
                <a:gd name="T40" fmla="*/ 1068532721 w 253"/>
                <a:gd name="T41" fmla="*/ 673318721 h 107"/>
                <a:gd name="T42" fmla="*/ 993105899 w 253"/>
                <a:gd name="T43" fmla="*/ 673318721 h 107"/>
                <a:gd name="T44" fmla="*/ 929893800 w 253"/>
                <a:gd name="T45" fmla="*/ 652472768 h 107"/>
                <a:gd name="T46" fmla="*/ 873146999 w 253"/>
                <a:gd name="T47" fmla="*/ 624109978 h 107"/>
                <a:gd name="T48" fmla="*/ 809797815 w 253"/>
                <a:gd name="T49" fmla="*/ 588527874 h 107"/>
                <a:gd name="T50" fmla="*/ 746113539 w 253"/>
                <a:gd name="T51" fmla="*/ 546976314 h 107"/>
                <a:gd name="T52" fmla="*/ 696416491 w 253"/>
                <a:gd name="T53" fmla="*/ 497905261 h 107"/>
                <a:gd name="T54" fmla="*/ 658684366 w 253"/>
                <a:gd name="T55" fmla="*/ 435466902 h 107"/>
                <a:gd name="T56" fmla="*/ 614042404 w 253"/>
                <a:gd name="T57" fmla="*/ 350824818 h 107"/>
                <a:gd name="T58" fmla="*/ 581513764 w 253"/>
                <a:gd name="T59" fmla="*/ 252439207 h 107"/>
                <a:gd name="T60" fmla="*/ 595372609 w 253"/>
                <a:gd name="T61" fmla="*/ 364045686 h 107"/>
                <a:gd name="T62" fmla="*/ 581513764 w 253"/>
                <a:gd name="T63" fmla="*/ 407144623 h 107"/>
                <a:gd name="T64" fmla="*/ 562843535 w 253"/>
                <a:gd name="T65" fmla="*/ 441074201 h 107"/>
                <a:gd name="T66" fmla="*/ 550730646 w 253"/>
                <a:gd name="T67" fmla="*/ 477061521 h 107"/>
                <a:gd name="T68" fmla="*/ 518174592 w 253"/>
                <a:gd name="T69" fmla="*/ 490251178 h 107"/>
                <a:gd name="T70" fmla="*/ 493955775 w 253"/>
                <a:gd name="T71" fmla="*/ 497905261 h 107"/>
                <a:gd name="T72" fmla="*/ 461427574 w 253"/>
                <a:gd name="T73" fmla="*/ 497905261 h 107"/>
                <a:gd name="T74" fmla="*/ 416757651 w 253"/>
                <a:gd name="T75" fmla="*/ 490251178 h 107"/>
                <a:gd name="T76" fmla="*/ 367050590 w 253"/>
                <a:gd name="T77" fmla="*/ 456323924 h 107"/>
                <a:gd name="T78" fmla="*/ 315852373 w 253"/>
                <a:gd name="T79" fmla="*/ 420336496 h 107"/>
                <a:gd name="T80" fmla="*/ 266016717 w 253"/>
                <a:gd name="T81" fmla="*/ 364045686 h 107"/>
                <a:gd name="T82" fmla="*/ 139149121 w 253"/>
                <a:gd name="T83" fmla="*/ 217005144 h 107"/>
                <a:gd name="T84" fmla="*/ 6947129 w 253"/>
                <a:gd name="T85" fmla="*/ 0 h 107"/>
                <a:gd name="T86" fmla="*/ 0 w 253"/>
                <a:gd name="T87" fmla="*/ 0 h 1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3"/>
                <a:gd name="T133" fmla="*/ 0 h 107"/>
                <a:gd name="T134" fmla="*/ 253 w 253"/>
                <a:gd name="T135" fmla="*/ 107 h 1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3" h="107">
                  <a:moveTo>
                    <a:pt x="0" y="0"/>
                  </a:moveTo>
                  <a:lnTo>
                    <a:pt x="8" y="19"/>
                  </a:lnTo>
                  <a:lnTo>
                    <a:pt x="19" y="37"/>
                  </a:lnTo>
                  <a:lnTo>
                    <a:pt x="31" y="54"/>
                  </a:lnTo>
                  <a:lnTo>
                    <a:pt x="45" y="67"/>
                  </a:lnTo>
                  <a:lnTo>
                    <a:pt x="60" y="78"/>
                  </a:lnTo>
                  <a:lnTo>
                    <a:pt x="78" y="88"/>
                  </a:lnTo>
                  <a:lnTo>
                    <a:pt x="94" y="96"/>
                  </a:lnTo>
                  <a:lnTo>
                    <a:pt x="113" y="101"/>
                  </a:lnTo>
                  <a:lnTo>
                    <a:pt x="131" y="105"/>
                  </a:lnTo>
                  <a:lnTo>
                    <a:pt x="151" y="107"/>
                  </a:lnTo>
                  <a:lnTo>
                    <a:pt x="169" y="107"/>
                  </a:lnTo>
                  <a:lnTo>
                    <a:pt x="186" y="107"/>
                  </a:lnTo>
                  <a:lnTo>
                    <a:pt x="204" y="104"/>
                  </a:lnTo>
                  <a:lnTo>
                    <a:pt x="222" y="99"/>
                  </a:lnTo>
                  <a:lnTo>
                    <a:pt x="238" y="94"/>
                  </a:lnTo>
                  <a:lnTo>
                    <a:pt x="253" y="86"/>
                  </a:lnTo>
                  <a:lnTo>
                    <a:pt x="229" y="91"/>
                  </a:lnTo>
                  <a:lnTo>
                    <a:pt x="204" y="94"/>
                  </a:lnTo>
                  <a:lnTo>
                    <a:pt x="180" y="96"/>
                  </a:lnTo>
                  <a:lnTo>
                    <a:pt x="169" y="96"/>
                  </a:lnTo>
                  <a:lnTo>
                    <a:pt x="157" y="96"/>
                  </a:lnTo>
                  <a:lnTo>
                    <a:pt x="147" y="93"/>
                  </a:lnTo>
                  <a:lnTo>
                    <a:pt x="138" y="89"/>
                  </a:lnTo>
                  <a:lnTo>
                    <a:pt x="128" y="84"/>
                  </a:lnTo>
                  <a:lnTo>
                    <a:pt x="118" y="78"/>
                  </a:lnTo>
                  <a:lnTo>
                    <a:pt x="110" y="71"/>
                  </a:lnTo>
                  <a:lnTo>
                    <a:pt x="104" y="62"/>
                  </a:lnTo>
                  <a:lnTo>
                    <a:pt x="97" y="50"/>
                  </a:lnTo>
                  <a:lnTo>
                    <a:pt x="92" y="36"/>
                  </a:lnTo>
                  <a:lnTo>
                    <a:pt x="94" y="52"/>
                  </a:lnTo>
                  <a:lnTo>
                    <a:pt x="92" y="58"/>
                  </a:lnTo>
                  <a:lnTo>
                    <a:pt x="89" y="63"/>
                  </a:lnTo>
                  <a:lnTo>
                    <a:pt x="87" y="68"/>
                  </a:lnTo>
                  <a:lnTo>
                    <a:pt x="82" y="70"/>
                  </a:lnTo>
                  <a:lnTo>
                    <a:pt x="78" y="71"/>
                  </a:lnTo>
                  <a:lnTo>
                    <a:pt x="73" y="71"/>
                  </a:lnTo>
                  <a:lnTo>
                    <a:pt x="66" y="70"/>
                  </a:lnTo>
                  <a:lnTo>
                    <a:pt x="58" y="65"/>
                  </a:lnTo>
                  <a:lnTo>
                    <a:pt x="50" y="60"/>
                  </a:lnTo>
                  <a:lnTo>
                    <a:pt x="42" y="52"/>
                  </a:lnTo>
                  <a:lnTo>
                    <a:pt x="22" y="3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blackGray">
            <a:xfrm rot="3659975">
              <a:off x="846" y="2781"/>
              <a:ext cx="852" cy="387"/>
            </a:xfrm>
            <a:custGeom>
              <a:avLst/>
              <a:gdLst>
                <a:gd name="T0" fmla="*/ 1535544586 w 230"/>
                <a:gd name="T1" fmla="*/ 732993863 h 104"/>
                <a:gd name="T2" fmla="*/ 1496119527 w 230"/>
                <a:gd name="T3" fmla="*/ 627112970 h 104"/>
                <a:gd name="T4" fmla="*/ 1441618065 w 230"/>
                <a:gd name="T5" fmla="*/ 528484353 h 104"/>
                <a:gd name="T6" fmla="*/ 1374886510 w 230"/>
                <a:gd name="T7" fmla="*/ 437789612 h 104"/>
                <a:gd name="T8" fmla="*/ 1301463798 w 230"/>
                <a:gd name="T9" fmla="*/ 352268659 h 104"/>
                <a:gd name="T10" fmla="*/ 1222142958 w 230"/>
                <a:gd name="T11" fmla="*/ 274843649 h 104"/>
                <a:gd name="T12" fmla="*/ 1148182771 w 230"/>
                <a:gd name="T13" fmla="*/ 204666866 h 104"/>
                <a:gd name="T14" fmla="*/ 1061635937 w 230"/>
                <a:gd name="T15" fmla="*/ 147602567 h 104"/>
                <a:gd name="T16" fmla="*/ 960369255 w 230"/>
                <a:gd name="T17" fmla="*/ 105881916 h 104"/>
                <a:gd name="T18" fmla="*/ 868436076 w 230"/>
                <a:gd name="T19" fmla="*/ 57056337 h 104"/>
                <a:gd name="T20" fmla="*/ 767705987 w 230"/>
                <a:gd name="T21" fmla="*/ 36100424 h 104"/>
                <a:gd name="T22" fmla="*/ 661194133 w 230"/>
                <a:gd name="T23" fmla="*/ 13269482 h 104"/>
                <a:gd name="T24" fmla="*/ 553227071 w 230"/>
                <a:gd name="T25" fmla="*/ 0 h 104"/>
                <a:gd name="T26" fmla="*/ 439870045 w 230"/>
                <a:gd name="T27" fmla="*/ 0 h 104"/>
                <a:gd name="T28" fmla="*/ 327967895 w 230"/>
                <a:gd name="T29" fmla="*/ 0 h 104"/>
                <a:gd name="T30" fmla="*/ 207244633 w 230"/>
                <a:gd name="T31" fmla="*/ 20916051 h 104"/>
                <a:gd name="T32" fmla="*/ 93926325 w 230"/>
                <a:gd name="T33" fmla="*/ 49377769 h 104"/>
                <a:gd name="T34" fmla="*/ 33998630 w 230"/>
                <a:gd name="T35" fmla="*/ 77831806 h 104"/>
                <a:gd name="T36" fmla="*/ 7340825 w 230"/>
                <a:gd name="T37" fmla="*/ 91101315 h 104"/>
                <a:gd name="T38" fmla="*/ 0 w 230"/>
                <a:gd name="T39" fmla="*/ 113567822 h 104"/>
                <a:gd name="T40" fmla="*/ 0 w 230"/>
                <a:gd name="T41" fmla="*/ 147602567 h 104"/>
                <a:gd name="T42" fmla="*/ 7340825 w 230"/>
                <a:gd name="T43" fmla="*/ 196980351 h 104"/>
                <a:gd name="T44" fmla="*/ 39396198 w 230"/>
                <a:gd name="T45" fmla="*/ 233120145 h 104"/>
                <a:gd name="T46" fmla="*/ 73958401 w 230"/>
                <a:gd name="T47" fmla="*/ 261722470 h 104"/>
                <a:gd name="T48" fmla="*/ 120697358 w 230"/>
                <a:gd name="T49" fmla="*/ 274843649 h 104"/>
                <a:gd name="T50" fmla="*/ 153278004 w 230"/>
                <a:gd name="T51" fmla="*/ 274843649 h 104"/>
                <a:gd name="T52" fmla="*/ 281202456 w 230"/>
                <a:gd name="T53" fmla="*/ 217936263 h 104"/>
                <a:gd name="T54" fmla="*/ 414525049 w 230"/>
                <a:gd name="T55" fmla="*/ 168526466 h 104"/>
                <a:gd name="T56" fmla="*/ 527871540 w 230"/>
                <a:gd name="T57" fmla="*/ 162934833 h 104"/>
                <a:gd name="T58" fmla="*/ 641723996 w 230"/>
                <a:gd name="T59" fmla="*/ 147602567 h 104"/>
                <a:gd name="T60" fmla="*/ 747882803 w 230"/>
                <a:gd name="T61" fmla="*/ 162934833 h 104"/>
                <a:gd name="T62" fmla="*/ 847015848 w 230"/>
                <a:gd name="T63" fmla="*/ 168526466 h 104"/>
                <a:gd name="T64" fmla="*/ 940941269 w 230"/>
                <a:gd name="T65" fmla="*/ 204666866 h 104"/>
                <a:gd name="T66" fmla="*/ 1027103444 w 230"/>
                <a:gd name="T67" fmla="*/ 254036177 h 104"/>
                <a:gd name="T68" fmla="*/ 1101063630 w 230"/>
                <a:gd name="T69" fmla="*/ 295768099 h 104"/>
                <a:gd name="T70" fmla="*/ 1182362222 w 230"/>
                <a:gd name="T71" fmla="*/ 352268659 h 104"/>
                <a:gd name="T72" fmla="*/ 1320922519 w 230"/>
                <a:gd name="T73" fmla="*/ 479066359 h 104"/>
                <a:gd name="T74" fmla="*/ 1441618065 w 230"/>
                <a:gd name="T75" fmla="*/ 606305279 h 104"/>
                <a:gd name="T76" fmla="*/ 1528164899 w 230"/>
                <a:gd name="T77" fmla="*/ 732993863 h 104"/>
                <a:gd name="T78" fmla="*/ 1535544586 w 230"/>
                <a:gd name="T79" fmla="*/ 732993863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0"/>
                <a:gd name="T121" fmla="*/ 0 h 104"/>
                <a:gd name="T122" fmla="*/ 230 w 230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0" h="104">
                  <a:moveTo>
                    <a:pt x="230" y="104"/>
                  </a:moveTo>
                  <a:lnTo>
                    <a:pt x="224" y="89"/>
                  </a:lnTo>
                  <a:lnTo>
                    <a:pt x="216" y="75"/>
                  </a:lnTo>
                  <a:lnTo>
                    <a:pt x="206" y="62"/>
                  </a:lnTo>
                  <a:lnTo>
                    <a:pt x="195" y="50"/>
                  </a:lnTo>
                  <a:lnTo>
                    <a:pt x="183" y="39"/>
                  </a:lnTo>
                  <a:lnTo>
                    <a:pt x="172" y="29"/>
                  </a:lnTo>
                  <a:lnTo>
                    <a:pt x="159" y="21"/>
                  </a:lnTo>
                  <a:lnTo>
                    <a:pt x="144" y="15"/>
                  </a:lnTo>
                  <a:lnTo>
                    <a:pt x="130" y="8"/>
                  </a:lnTo>
                  <a:lnTo>
                    <a:pt x="115" y="5"/>
                  </a:lnTo>
                  <a:lnTo>
                    <a:pt x="99" y="2"/>
                  </a:lnTo>
                  <a:lnTo>
                    <a:pt x="83" y="0"/>
                  </a:lnTo>
                  <a:lnTo>
                    <a:pt x="66" y="0"/>
                  </a:lnTo>
                  <a:lnTo>
                    <a:pt x="49" y="0"/>
                  </a:lnTo>
                  <a:lnTo>
                    <a:pt x="31" y="3"/>
                  </a:lnTo>
                  <a:lnTo>
                    <a:pt x="14" y="7"/>
                  </a:lnTo>
                  <a:lnTo>
                    <a:pt x="5" y="1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3"/>
                  </a:lnTo>
                  <a:lnTo>
                    <a:pt x="11" y="37"/>
                  </a:lnTo>
                  <a:lnTo>
                    <a:pt x="18" y="39"/>
                  </a:lnTo>
                  <a:lnTo>
                    <a:pt x="23" y="39"/>
                  </a:lnTo>
                  <a:lnTo>
                    <a:pt x="42" y="31"/>
                  </a:lnTo>
                  <a:lnTo>
                    <a:pt x="62" y="24"/>
                  </a:lnTo>
                  <a:lnTo>
                    <a:pt x="79" y="23"/>
                  </a:lnTo>
                  <a:lnTo>
                    <a:pt x="96" y="21"/>
                  </a:lnTo>
                  <a:lnTo>
                    <a:pt x="112" y="23"/>
                  </a:lnTo>
                  <a:lnTo>
                    <a:pt x="127" y="24"/>
                  </a:lnTo>
                  <a:lnTo>
                    <a:pt x="141" y="29"/>
                  </a:lnTo>
                  <a:lnTo>
                    <a:pt x="154" y="36"/>
                  </a:lnTo>
                  <a:lnTo>
                    <a:pt x="165" y="42"/>
                  </a:lnTo>
                  <a:lnTo>
                    <a:pt x="177" y="50"/>
                  </a:lnTo>
                  <a:lnTo>
                    <a:pt x="198" y="68"/>
                  </a:lnTo>
                  <a:lnTo>
                    <a:pt x="216" y="86"/>
                  </a:lnTo>
                  <a:lnTo>
                    <a:pt x="229" y="104"/>
                  </a:lnTo>
                  <a:lnTo>
                    <a:pt x="230" y="104"/>
                  </a:lnTo>
                  <a:close/>
                </a:path>
              </a:pathLst>
            </a:custGeom>
            <a:solidFill>
              <a:srgbClr val="CF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145" descr="tcr_MON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4412">
            <a:off x="1840095" y="2529750"/>
            <a:ext cx="680332" cy="40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8"/>
          <p:cNvSpPr txBox="1">
            <a:spLocks noChangeArrowheads="1"/>
          </p:cNvSpPr>
          <p:nvPr/>
        </p:nvSpPr>
        <p:spPr bwMode="auto">
          <a:xfrm rot="8809303" flipV="1">
            <a:off x="2130337" y="2719669"/>
            <a:ext cx="553347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itchFamily="34" charset="-128"/>
              </a:rPr>
              <a:t>TCR</a:t>
            </a:r>
          </a:p>
        </p:txBody>
      </p:sp>
      <p:pic>
        <p:nvPicPr>
          <p:cNvPr id="11" name="Picture 150" descr="antigen_MON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 rot="8824412">
            <a:off x="2404707" y="2466406"/>
            <a:ext cx="160517" cy="156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"/>
          <p:cNvGrpSpPr>
            <a:grpSpLocks/>
          </p:cNvGrpSpPr>
          <p:nvPr/>
        </p:nvGrpSpPr>
        <p:grpSpPr bwMode="auto">
          <a:xfrm rot="2074677">
            <a:off x="2228128" y="1430492"/>
            <a:ext cx="2147454" cy="1126638"/>
            <a:chOff x="1770" y="408"/>
            <a:chExt cx="3696" cy="2352"/>
          </a:xfrm>
        </p:grpSpPr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1770" y="408"/>
              <a:ext cx="3696" cy="235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2200">
                  <a:solidFill>
                    <a:srgbClr val="FEFDDE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2000">
                  <a:solidFill>
                    <a:srgbClr val="FEFDDE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>
                  <a:solidFill>
                    <a:srgbClr val="FEFDDE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0" name="Oval 3"/>
            <p:cNvSpPr>
              <a:spLocks noChangeArrowheads="1"/>
            </p:cNvSpPr>
            <p:nvPr/>
          </p:nvSpPr>
          <p:spPr bwMode="auto">
            <a:xfrm>
              <a:off x="2970" y="1944"/>
              <a:ext cx="1776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2200">
                  <a:solidFill>
                    <a:srgbClr val="FEFDDE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2000">
                  <a:solidFill>
                    <a:srgbClr val="FEFDDE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>
                  <a:solidFill>
                    <a:srgbClr val="FEFDDE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3546" y="2136"/>
              <a:ext cx="240" cy="432"/>
            </a:xfrm>
            <a:prstGeom prst="curvedRightArrow">
              <a:avLst>
                <a:gd name="adj1" fmla="val 36000"/>
                <a:gd name="adj2" fmla="val 72000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2200">
                  <a:solidFill>
                    <a:srgbClr val="FEFDDE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2000">
                  <a:solidFill>
                    <a:srgbClr val="FEFDDE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>
                  <a:solidFill>
                    <a:srgbClr val="FEFDDE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 flipH="1" flipV="1">
              <a:off x="3834" y="2088"/>
              <a:ext cx="240" cy="432"/>
            </a:xfrm>
            <a:prstGeom prst="curvedRightArrow">
              <a:avLst>
                <a:gd name="adj1" fmla="val 36000"/>
                <a:gd name="adj2" fmla="val 72000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91435" tIns="45718" rIns="91435" bIns="45718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Wingdings" pitchFamily="2" charset="2"/>
                <a:buChar char="§"/>
                <a:defRPr sz="2400">
                  <a:solidFill>
                    <a:srgbClr val="FEFDDE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2200">
                  <a:solidFill>
                    <a:srgbClr val="FEFDDE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2000">
                  <a:solidFill>
                    <a:srgbClr val="FEFDDE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>
                  <a:solidFill>
                    <a:srgbClr val="FEFDDE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8B3D9A"/>
                </a:buClr>
                <a:buFont typeface="Arial" pitchFamily="34" charset="0"/>
                <a:buChar char="–"/>
                <a:defRPr sz="1600">
                  <a:solidFill>
                    <a:srgbClr val="FEFDDE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 Box 147"/>
          <p:cNvSpPr txBox="1">
            <a:spLocks noChangeArrowheads="1"/>
          </p:cNvSpPr>
          <p:nvPr/>
        </p:nvSpPr>
        <p:spPr bwMode="auto">
          <a:xfrm rot="19504886">
            <a:off x="2549014" y="2469240"/>
            <a:ext cx="596900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itchFamily="34" charset="-128"/>
              </a:rPr>
              <a:t>MHC</a:t>
            </a:r>
          </a:p>
        </p:txBody>
      </p:sp>
      <p:pic>
        <p:nvPicPr>
          <p:cNvPr id="25" name="Picture 135" descr="ctla4_MOND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0951">
            <a:off x="1544515" y="2357758"/>
            <a:ext cx="432870" cy="1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46"/>
          <p:cNvSpPr txBox="1">
            <a:spLocks noChangeArrowheads="1"/>
          </p:cNvSpPr>
          <p:nvPr/>
        </p:nvSpPr>
        <p:spPr bwMode="auto">
          <a:xfrm rot="19780951" flipH="1">
            <a:off x="1203848" y="2200596"/>
            <a:ext cx="593422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itchFamily="34" charset="-128"/>
              </a:rPr>
              <a:t>PD-1</a:t>
            </a:r>
          </a:p>
        </p:txBody>
      </p:sp>
      <p:pic>
        <p:nvPicPr>
          <p:cNvPr id="29" name="Picture 134" descr="b7_MOND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0951">
            <a:off x="2065769" y="2181491"/>
            <a:ext cx="452290" cy="8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45"/>
          <p:cNvSpPr txBox="1">
            <a:spLocks noChangeArrowheads="1"/>
          </p:cNvSpPr>
          <p:nvPr/>
        </p:nvSpPr>
        <p:spPr bwMode="auto">
          <a:xfrm rot="19780951" flipH="1">
            <a:off x="1775659" y="1737826"/>
            <a:ext cx="702426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ea typeface="MS PGothic" pitchFamily="34" charset="-128"/>
              </a:rPr>
              <a:t>PD-L1</a:t>
            </a:r>
          </a:p>
        </p:txBody>
      </p:sp>
      <p:pic>
        <p:nvPicPr>
          <p:cNvPr id="32" name="Picture 144" descr="mhcII_MOND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4412">
            <a:off x="2449181" y="2402011"/>
            <a:ext cx="349250" cy="1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448108" y="1595323"/>
            <a:ext cx="157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Tumour</a:t>
            </a:r>
            <a:r>
              <a:rPr lang="en-US" b="1" dirty="0" smtClean="0">
                <a:solidFill>
                  <a:schemeClr val="bg1"/>
                </a:solidFill>
              </a:rPr>
              <a:t> cell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6643" y="2571750"/>
            <a:ext cx="91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 cell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800" y="1143001"/>
            <a:ext cx="1711984" cy="1244849"/>
            <a:chOff x="304800" y="1524000"/>
            <a:chExt cx="1711984" cy="1659799"/>
          </a:xfrm>
        </p:grpSpPr>
        <p:sp>
          <p:nvSpPr>
            <p:cNvPr id="35" name="Freeform 157"/>
            <p:cNvSpPr>
              <a:spLocks/>
            </p:cNvSpPr>
            <p:nvPr/>
          </p:nvSpPr>
          <p:spPr bwMode="blackGray">
            <a:xfrm rot="20904052">
              <a:off x="1808472" y="2758635"/>
              <a:ext cx="208312" cy="425164"/>
            </a:xfrm>
            <a:custGeom>
              <a:avLst/>
              <a:gdLst>
                <a:gd name="T0" fmla="*/ 2147483647 w 265"/>
                <a:gd name="T1" fmla="*/ 2147483647 h 413"/>
                <a:gd name="T2" fmla="*/ 2147483647 w 265"/>
                <a:gd name="T3" fmla="*/ 2147483647 h 413"/>
                <a:gd name="T4" fmla="*/ 2147483647 w 265"/>
                <a:gd name="T5" fmla="*/ 2147483647 h 413"/>
                <a:gd name="T6" fmla="*/ 2147483647 w 265"/>
                <a:gd name="T7" fmla="*/ 2147483647 h 413"/>
                <a:gd name="T8" fmla="*/ 2147483647 w 265"/>
                <a:gd name="T9" fmla="*/ 2147483647 h 413"/>
                <a:gd name="T10" fmla="*/ 2147483647 w 265"/>
                <a:gd name="T11" fmla="*/ 2147483647 h 413"/>
                <a:gd name="T12" fmla="*/ 2147483647 w 265"/>
                <a:gd name="T13" fmla="*/ 2147483647 h 413"/>
                <a:gd name="T14" fmla="*/ 2147483647 w 265"/>
                <a:gd name="T15" fmla="*/ 2147483647 h 413"/>
                <a:gd name="T16" fmla="*/ 2147483647 w 265"/>
                <a:gd name="T17" fmla="*/ 2147483647 h 413"/>
                <a:gd name="T18" fmla="*/ 2147483647 w 265"/>
                <a:gd name="T19" fmla="*/ 2147483647 h 413"/>
                <a:gd name="T20" fmla="*/ 2147483647 w 265"/>
                <a:gd name="T21" fmla="*/ 2147483647 h 413"/>
                <a:gd name="T22" fmla="*/ 2147483647 w 265"/>
                <a:gd name="T23" fmla="*/ 2147483647 h 413"/>
                <a:gd name="T24" fmla="*/ 2147483647 w 265"/>
                <a:gd name="T25" fmla="*/ 2147483647 h 413"/>
                <a:gd name="T26" fmla="*/ 2147483647 w 265"/>
                <a:gd name="T27" fmla="*/ 2147483647 h 413"/>
                <a:gd name="T28" fmla="*/ 2147483647 w 265"/>
                <a:gd name="T29" fmla="*/ 2147483647 h 413"/>
                <a:gd name="T30" fmla="*/ 2147483647 w 265"/>
                <a:gd name="T31" fmla="*/ 2147483647 h 413"/>
                <a:gd name="T32" fmla="*/ 2147483647 w 265"/>
                <a:gd name="T33" fmla="*/ 2147483647 h 413"/>
                <a:gd name="T34" fmla="*/ 2147483647 w 265"/>
                <a:gd name="T35" fmla="*/ 2147483647 h 413"/>
                <a:gd name="T36" fmla="*/ 2147483647 w 265"/>
                <a:gd name="T37" fmla="*/ 2147483647 h 413"/>
                <a:gd name="T38" fmla="*/ 2147483647 w 265"/>
                <a:gd name="T39" fmla="*/ 2147483647 h 413"/>
                <a:gd name="T40" fmla="*/ 2147483647 w 265"/>
                <a:gd name="T41" fmla="*/ 2147483647 h 413"/>
                <a:gd name="T42" fmla="*/ 2147483647 w 265"/>
                <a:gd name="T43" fmla="*/ 2147483647 h 413"/>
                <a:gd name="T44" fmla="*/ 2147483647 w 265"/>
                <a:gd name="T45" fmla="*/ 2147483647 h 413"/>
                <a:gd name="T46" fmla="*/ 2147483647 w 265"/>
                <a:gd name="T47" fmla="*/ 2147483647 h 413"/>
                <a:gd name="T48" fmla="*/ 2147483647 w 265"/>
                <a:gd name="T49" fmla="*/ 2147483647 h 413"/>
                <a:gd name="T50" fmla="*/ 2147483647 w 265"/>
                <a:gd name="T51" fmla="*/ 2147483647 h 413"/>
                <a:gd name="T52" fmla="*/ 2147483647 w 265"/>
                <a:gd name="T53" fmla="*/ 2147483647 h 413"/>
                <a:gd name="T54" fmla="*/ 2147483647 w 265"/>
                <a:gd name="T55" fmla="*/ 2147483647 h 413"/>
                <a:gd name="T56" fmla="*/ 2147483647 w 265"/>
                <a:gd name="T57" fmla="*/ 2147483647 h 413"/>
                <a:gd name="T58" fmla="*/ 2147483647 w 265"/>
                <a:gd name="T59" fmla="*/ 2147483647 h 413"/>
                <a:gd name="T60" fmla="*/ 2147483647 w 265"/>
                <a:gd name="T61" fmla="*/ 2147483647 h 413"/>
                <a:gd name="T62" fmla="*/ 2147483647 w 265"/>
                <a:gd name="T63" fmla="*/ 0 h 413"/>
                <a:gd name="T64" fmla="*/ 2147483647 w 265"/>
                <a:gd name="T65" fmla="*/ 0 h 413"/>
                <a:gd name="T66" fmla="*/ 2147483647 w 265"/>
                <a:gd name="T67" fmla="*/ 0 h 413"/>
                <a:gd name="T68" fmla="*/ 2147483647 w 265"/>
                <a:gd name="T69" fmla="*/ 2147483647 h 413"/>
                <a:gd name="T70" fmla="*/ 2147483647 w 265"/>
                <a:gd name="T71" fmla="*/ 2147483647 h 413"/>
                <a:gd name="T72" fmla="*/ 2147483647 w 265"/>
                <a:gd name="T73" fmla="*/ 2147483647 h 413"/>
                <a:gd name="T74" fmla="*/ 2147483647 w 265"/>
                <a:gd name="T75" fmla="*/ 2147483647 h 413"/>
                <a:gd name="T76" fmla="*/ 2147483647 w 265"/>
                <a:gd name="T77" fmla="*/ 2147483647 h 413"/>
                <a:gd name="T78" fmla="*/ 2147483647 w 265"/>
                <a:gd name="T79" fmla="*/ 2147483647 h 413"/>
                <a:gd name="T80" fmla="*/ 2147483647 w 265"/>
                <a:gd name="T81" fmla="*/ 2147483647 h 413"/>
                <a:gd name="T82" fmla="*/ 2147483647 w 265"/>
                <a:gd name="T83" fmla="*/ 2147483647 h 413"/>
                <a:gd name="T84" fmla="*/ 2147483647 w 265"/>
                <a:gd name="T85" fmla="*/ 2147483647 h 413"/>
                <a:gd name="T86" fmla="*/ 2147483647 w 265"/>
                <a:gd name="T87" fmla="*/ 2147483647 h 413"/>
                <a:gd name="T88" fmla="*/ 2147483647 w 265"/>
                <a:gd name="T89" fmla="*/ 2147483647 h 413"/>
                <a:gd name="T90" fmla="*/ 0 w 265"/>
                <a:gd name="T91" fmla="*/ 2147483647 h 413"/>
                <a:gd name="T92" fmla="*/ 0 w 265"/>
                <a:gd name="T93" fmla="*/ 2147483647 h 413"/>
                <a:gd name="T94" fmla="*/ 2147483647 w 265"/>
                <a:gd name="T95" fmla="*/ 2147483647 h 413"/>
                <a:gd name="T96" fmla="*/ 2147483647 w 265"/>
                <a:gd name="T97" fmla="*/ 2147483647 h 413"/>
                <a:gd name="T98" fmla="*/ 2147483647 w 265"/>
                <a:gd name="T99" fmla="*/ 2147483647 h 413"/>
                <a:gd name="T100" fmla="*/ 2147483647 w 265"/>
                <a:gd name="T101" fmla="*/ 2147483647 h 413"/>
                <a:gd name="T102" fmla="*/ 2147483647 w 265"/>
                <a:gd name="T103" fmla="*/ 2147483647 h 413"/>
                <a:gd name="T104" fmla="*/ 2147483647 w 265"/>
                <a:gd name="T105" fmla="*/ 2147483647 h 413"/>
                <a:gd name="T106" fmla="*/ 2147483647 w 265"/>
                <a:gd name="T107" fmla="*/ 2147483647 h 413"/>
                <a:gd name="T108" fmla="*/ 2147483647 w 265"/>
                <a:gd name="T109" fmla="*/ 2147483647 h 413"/>
                <a:gd name="T110" fmla="*/ 2147483647 w 265"/>
                <a:gd name="T111" fmla="*/ 2147483647 h 413"/>
                <a:gd name="T112" fmla="*/ 2147483647 w 265"/>
                <a:gd name="T113" fmla="*/ 2147483647 h 413"/>
                <a:gd name="T114" fmla="*/ 2147483647 w 265"/>
                <a:gd name="T115" fmla="*/ 2147483647 h 413"/>
                <a:gd name="T116" fmla="*/ 2147483647 w 265"/>
                <a:gd name="T117" fmla="*/ 2147483647 h 4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5"/>
                <a:gd name="T178" fmla="*/ 0 h 413"/>
                <a:gd name="T179" fmla="*/ 265 w 265"/>
                <a:gd name="T180" fmla="*/ 413 h 4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5" h="413">
                  <a:moveTo>
                    <a:pt x="62" y="343"/>
                  </a:moveTo>
                  <a:lnTo>
                    <a:pt x="163" y="257"/>
                  </a:lnTo>
                  <a:lnTo>
                    <a:pt x="195" y="380"/>
                  </a:lnTo>
                  <a:lnTo>
                    <a:pt x="198" y="390"/>
                  </a:lnTo>
                  <a:lnTo>
                    <a:pt x="202" y="397"/>
                  </a:lnTo>
                  <a:lnTo>
                    <a:pt x="207" y="403"/>
                  </a:lnTo>
                  <a:lnTo>
                    <a:pt x="213" y="408"/>
                  </a:lnTo>
                  <a:lnTo>
                    <a:pt x="220" y="411"/>
                  </a:lnTo>
                  <a:lnTo>
                    <a:pt x="226" y="413"/>
                  </a:lnTo>
                  <a:lnTo>
                    <a:pt x="233" y="413"/>
                  </a:lnTo>
                  <a:lnTo>
                    <a:pt x="239" y="413"/>
                  </a:lnTo>
                  <a:lnTo>
                    <a:pt x="246" y="410"/>
                  </a:lnTo>
                  <a:lnTo>
                    <a:pt x="250" y="406"/>
                  </a:lnTo>
                  <a:lnTo>
                    <a:pt x="255" y="401"/>
                  </a:lnTo>
                  <a:lnTo>
                    <a:pt x="260" y="397"/>
                  </a:lnTo>
                  <a:lnTo>
                    <a:pt x="262" y="388"/>
                  </a:lnTo>
                  <a:lnTo>
                    <a:pt x="263" y="380"/>
                  </a:lnTo>
                  <a:lnTo>
                    <a:pt x="263" y="371"/>
                  </a:lnTo>
                  <a:lnTo>
                    <a:pt x="262" y="361"/>
                  </a:lnTo>
                  <a:lnTo>
                    <a:pt x="237" y="278"/>
                  </a:lnTo>
                  <a:lnTo>
                    <a:pt x="216" y="202"/>
                  </a:lnTo>
                  <a:lnTo>
                    <a:pt x="234" y="147"/>
                  </a:lnTo>
                  <a:lnTo>
                    <a:pt x="263" y="54"/>
                  </a:lnTo>
                  <a:lnTo>
                    <a:pt x="265" y="44"/>
                  </a:lnTo>
                  <a:lnTo>
                    <a:pt x="265" y="35"/>
                  </a:lnTo>
                  <a:lnTo>
                    <a:pt x="263" y="28"/>
                  </a:lnTo>
                  <a:lnTo>
                    <a:pt x="260" y="20"/>
                  </a:lnTo>
                  <a:lnTo>
                    <a:pt x="255" y="13"/>
                  </a:lnTo>
                  <a:lnTo>
                    <a:pt x="250" y="9"/>
                  </a:lnTo>
                  <a:lnTo>
                    <a:pt x="246" y="5"/>
                  </a:lnTo>
                  <a:lnTo>
                    <a:pt x="237" y="2"/>
                  </a:lnTo>
                  <a:lnTo>
                    <a:pt x="231" y="0"/>
                  </a:lnTo>
                  <a:lnTo>
                    <a:pt x="224" y="0"/>
                  </a:lnTo>
                  <a:lnTo>
                    <a:pt x="216" y="0"/>
                  </a:lnTo>
                  <a:lnTo>
                    <a:pt x="210" y="4"/>
                  </a:lnTo>
                  <a:lnTo>
                    <a:pt x="203" y="7"/>
                  </a:lnTo>
                  <a:lnTo>
                    <a:pt x="198" y="13"/>
                  </a:lnTo>
                  <a:lnTo>
                    <a:pt x="194" y="20"/>
                  </a:lnTo>
                  <a:lnTo>
                    <a:pt x="189" y="28"/>
                  </a:lnTo>
                  <a:lnTo>
                    <a:pt x="156" y="130"/>
                  </a:lnTo>
                  <a:lnTo>
                    <a:pt x="142" y="179"/>
                  </a:lnTo>
                  <a:lnTo>
                    <a:pt x="15" y="293"/>
                  </a:lnTo>
                  <a:lnTo>
                    <a:pt x="8" y="299"/>
                  </a:lnTo>
                  <a:lnTo>
                    <a:pt x="4" y="306"/>
                  </a:lnTo>
                  <a:lnTo>
                    <a:pt x="2" y="312"/>
                  </a:lnTo>
                  <a:lnTo>
                    <a:pt x="0" y="319"/>
                  </a:lnTo>
                  <a:lnTo>
                    <a:pt x="0" y="325"/>
                  </a:lnTo>
                  <a:lnTo>
                    <a:pt x="2" y="332"/>
                  </a:lnTo>
                  <a:lnTo>
                    <a:pt x="4" y="338"/>
                  </a:lnTo>
                  <a:lnTo>
                    <a:pt x="8" y="343"/>
                  </a:lnTo>
                  <a:lnTo>
                    <a:pt x="12" y="348"/>
                  </a:lnTo>
                  <a:lnTo>
                    <a:pt x="18" y="351"/>
                  </a:lnTo>
                  <a:lnTo>
                    <a:pt x="23" y="353"/>
                  </a:lnTo>
                  <a:lnTo>
                    <a:pt x="31" y="354"/>
                  </a:lnTo>
                  <a:lnTo>
                    <a:pt x="38" y="354"/>
                  </a:lnTo>
                  <a:lnTo>
                    <a:pt x="46" y="353"/>
                  </a:lnTo>
                  <a:lnTo>
                    <a:pt x="54" y="348"/>
                  </a:lnTo>
                  <a:lnTo>
                    <a:pt x="60" y="343"/>
                  </a:lnTo>
                  <a:lnTo>
                    <a:pt x="62" y="3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304800" y="1524000"/>
              <a:ext cx="1289135" cy="77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600" b="1" dirty="0" smtClean="0">
                  <a:solidFill>
                    <a:schemeClr val="bg1"/>
                  </a:solidFill>
                </a:rPr>
                <a:t>Anti</a:t>
              </a:r>
              <a:r>
                <a:rPr lang="en-US" altLang="en-US" sz="1600" b="1" dirty="0">
                  <a:solidFill>
                    <a:schemeClr val="bg1"/>
                  </a:solidFill>
                </a:rPr>
                <a:t>–</a:t>
              </a:r>
              <a:r>
                <a:rPr lang="en-US" altLang="en-US" sz="1600" b="1" dirty="0" smtClean="0">
                  <a:solidFill>
                    <a:schemeClr val="bg1"/>
                  </a:solidFill>
                </a:rPr>
                <a:t>PD-1</a:t>
              </a:r>
              <a:endParaRPr lang="en-US" altLang="en-US" sz="1600" b="1" dirty="0">
                <a:solidFill>
                  <a:schemeClr val="bg1"/>
                </a:solidFill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600" b="1" dirty="0" smtClean="0">
                  <a:solidFill>
                    <a:schemeClr val="bg1"/>
                  </a:solidFill>
                </a:rPr>
                <a:t>Anti</a:t>
              </a:r>
              <a:r>
                <a:rPr lang="en-US" altLang="en-US" sz="1600" b="1" dirty="0">
                  <a:solidFill>
                    <a:schemeClr val="bg1"/>
                  </a:solidFill>
                </a:rPr>
                <a:t>–</a:t>
              </a:r>
              <a:r>
                <a:rPr lang="en-US" altLang="en-US" sz="1600" b="1" dirty="0" smtClean="0">
                  <a:solidFill>
                    <a:schemeClr val="bg1"/>
                  </a:solidFill>
                </a:rPr>
                <a:t>PD-L1</a:t>
              </a:r>
              <a:endParaRPr lang="en-US" alt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455889" y="2275293"/>
              <a:ext cx="378484" cy="6332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44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09550"/>
            <a:ext cx="8686800" cy="91797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ĐỐI TƯỢNG THƯỜNG BỊ LOẠI KHỎI NGHIÊN CỨU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 DỊCH UNG THƯ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8869087"/>
              </p:ext>
            </p:extLst>
          </p:nvPr>
        </p:nvGraphicFramePr>
        <p:xfrm>
          <a:off x="457200" y="1200150"/>
          <a:ext cx="4038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885950"/>
            <a:ext cx="4343400" cy="286107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UT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5080" y="819150"/>
            <a:ext cx="8647586" cy="388620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Melanoma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70%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10% BN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30% BN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ổ ở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Melanoma &amp; NSCLC</a:t>
            </a:r>
          </a:p>
          <a:p>
            <a:pPr marL="0" indent="0">
              <a:buNone/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NSCLC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ALK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(+)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60%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ALK inhibitor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criotinib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NC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lo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200" y="4689721"/>
            <a:ext cx="445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 July ; 17(7): 976–983 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52400" y="133350"/>
            <a:ext cx="8915400" cy="53697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CĂN NÃO Ở BN MELANOMA VÀ NSCLC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0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47866" cy="536971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19150"/>
            <a:ext cx="8686800" cy="36957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(SRS)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BN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(WBRT)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SRS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MD </a:t>
            </a: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8309" y="4705350"/>
            <a:ext cx="415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 July ; 17(7): 976–983 </a:t>
            </a:r>
          </a:p>
        </p:txBody>
      </p:sp>
    </p:spTree>
    <p:extLst>
      <p:ext uri="{BB962C8B-B14F-4D97-AF65-F5344CB8AC3E}">
        <p14:creationId xmlns:p14="http://schemas.microsoft.com/office/powerpoint/2010/main" val="201118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 ỨC CHẾ ĐIỂM KIỂM SOÁT MD CÓ QUA HÀNG RÀO MÁU NÃO KHÔNG?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1255" y="4774168"/>
            <a:ext cx="7072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Frontiers in Oncology | www.frontiersin.orgdoi: 10.3389/fonc.2016.00049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0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1"/>
            <a:ext cx="8763000" cy="685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THUỐC MD CÓ ĐÁP ỨNG TRÊN KHỐI U DI CĂN NÃO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MELANOMA &amp; NSCLC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0150"/>
            <a:ext cx="845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4708450"/>
            <a:ext cx="7010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Cancer Immunology, Immunotherapy</a:t>
            </a:r>
          </a:p>
          <a:p>
            <a:r>
              <a:rPr lang="en-US" sz="1100" dirty="0"/>
              <a:t>https://doi.org/10.1007/s00262-018-2146-8</a:t>
            </a:r>
          </a:p>
        </p:txBody>
      </p:sp>
    </p:spTree>
    <p:extLst>
      <p:ext uri="{BB962C8B-B14F-4D97-AF65-F5344CB8AC3E}">
        <p14:creationId xmlns:p14="http://schemas.microsoft.com/office/powerpoint/2010/main" val="136607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9743"/>
            <a:ext cx="8763000" cy="6858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THUỐC MD CÓ ĐÁP ỨNG  DI CĂN NÃO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 THƯ BIỂU MÔ ĐƯỜNG NIỆU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3029"/>
            <a:ext cx="8229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8673" y="4883842"/>
            <a:ext cx="62553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/>
              <a:t>Critical Reviews in Oncology / Hematology 130 (2018) 60–69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8678037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950E8978-418C-4B91-BC36-41E4CC5BCA7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186</TotalTime>
  <Words>1289</Words>
  <Application>Microsoft Office PowerPoint</Application>
  <PresentationFormat>On-screen Show (16:9)</PresentationFormat>
  <Paragraphs>156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Summer</vt:lpstr>
      <vt:lpstr>Office Theme</vt:lpstr>
      <vt:lpstr>THUỐC ỨC CHẾ ĐIỂM KIỂM SOÁT MD MỘT SỐ KẾT QUẢ CẬP NHẬT  TRÊN CÁC ĐỐI TƯỢNG ĐẶC BIỆT</vt:lpstr>
      <vt:lpstr>Lịch sử phát triển của LPMD</vt:lpstr>
      <vt:lpstr>Kháng PD-1/PD-L1 và đích nhắm trong ung thư </vt:lpstr>
      <vt:lpstr>CÁC ĐỐI TƯỢNG THƯỜNG BỊ LOẠI KHỎI NGHIÊN CỨU MIỄN DỊCH UNG THƯ  </vt:lpstr>
      <vt:lpstr>DI CĂN NÃO Ở BN MELANOMA VÀ NSCLC</vt:lpstr>
      <vt:lpstr>Xử trí khối di căn não</vt:lpstr>
      <vt:lpstr>THUỐC ỨC CHẾ ĐIỂM KIỂM SOÁT MD CÓ QUA HÀNG RÀO MÁU NÃO KHÔNG?</vt:lpstr>
      <vt:lpstr>CÁC THUỐC MD CÓ ĐÁP ỨNG TRÊN KHỐI U DI CĂN NÃO MELANOMA &amp; NSCLC</vt:lpstr>
      <vt:lpstr>CÁC THUỐC MD CÓ ĐÁP ỨNG  DI CĂN NÃO UNG THƯ BIỂU MÔ ĐƯỜNG NIỆU</vt:lpstr>
      <vt:lpstr>CÁC NC KHÁC CŨNG ĐANG ĐƯỢC THỰC HIỆN</vt:lpstr>
      <vt:lpstr>Các kết quả từ các NC trên cho thấy một tiềm năng về sử dụng các thuốc MD trong điều trị các khối u di căn não trong tương lai </vt:lpstr>
      <vt:lpstr>THUỐC ỨC CHẾ ĐIỂM KIỂM SOÁT MD TRÊN BN CÓ BỆNH TỰ MIỄN</vt:lpstr>
      <vt:lpstr>UNG THƯ TRÊN NỀN BN MẮC BỆNH TỰ MIỄN</vt:lpstr>
      <vt:lpstr>IPilimumab</vt:lpstr>
      <vt:lpstr>PowerPoint Presentation</vt:lpstr>
      <vt:lpstr>PHÂN BỐ QUẦN THỂ 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-NC</vt:lpstr>
      <vt:lpstr>TÓM LẠI</vt:lpstr>
      <vt:lpstr>PowerPoint Presentation</vt:lpstr>
      <vt:lpstr>PowerPoint Presentation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THUỐC ỨC CHẾ ĐIỂM KIỂM SOÁT MD MỘT SỐ KẾT QUẢ CẬP NHẬT TRÊN CÁC ĐỐI TƯỢNG ĐẶC BIỆT</dc:title>
  <dc:creator>Merck &amp; Co., Inc.</dc:creator>
  <cp:lastModifiedBy>Merck &amp; Co., Inc.</cp:lastModifiedBy>
  <cp:revision>27</cp:revision>
  <dcterms:created xsi:type="dcterms:W3CDTF">2018-09-21T02:28:09Z</dcterms:created>
  <dcterms:modified xsi:type="dcterms:W3CDTF">2018-09-26T06:05:24Z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56ad751d-f965-4f5d-9ff7-90e022efb56b</vt:lpwstr>
  </property>
  <property fmtid="{D5CDD505-2E9C-101B-9397-08002B2CF9AE}" pid="3" name="bjSaver">
    <vt:lpwstr>ezKk8yOhRbUlhZVZRfjKlYjzgyEepJ7i</vt:lpwstr>
  </property>
  <property fmtid="{D5CDD505-2E9C-101B-9397-08002B2CF9AE}" pid="4" name="_AdHocReviewCycleID">
    <vt:i4>1722149148</vt:i4>
  </property>
  <property fmtid="{D5CDD505-2E9C-101B-9397-08002B2CF9AE}" pid="5" name="_NewReviewCycle">
    <vt:lpwstr/>
  </property>
  <property fmtid="{D5CDD505-2E9C-101B-9397-08002B2CF9AE}" pid="6" name="_EmailSubject">
    <vt:lpwstr>CME viện K</vt:lpwstr>
  </property>
  <property fmtid="{D5CDD505-2E9C-101B-9397-08002B2CF9AE}" pid="7" name="_AuthorEmail">
    <vt:lpwstr>anh.tuan.nguyen@merck.com</vt:lpwstr>
  </property>
  <property fmtid="{D5CDD505-2E9C-101B-9397-08002B2CF9AE}" pid="8" name="_AuthorEmailDisplayName">
    <vt:lpwstr>Nguyen, Anh Tuan</vt:lpwstr>
  </property>
  <property fmtid="{D5CDD505-2E9C-101B-9397-08002B2CF9AE}" pid="9" name="_PreviousAdHocReviewCycleID">
    <vt:i4>-1655002441</vt:i4>
  </property>
  <property fmtid="{D5CDD505-2E9C-101B-9397-08002B2CF9AE}" pid="10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11" name="bjDocumentLabelXML-0">
    <vt:lpwstr>nternal/label"&gt;&lt;element uid="9920fcc9-9f43-4d43-9e3e-b98a219cfd55" value="" /&gt;&lt;/sisl&gt;</vt:lpwstr>
  </property>
  <property fmtid="{D5CDD505-2E9C-101B-9397-08002B2CF9AE}" pid="12" name="bjDocumentSecurityLabel">
    <vt:lpwstr>Not Classified</vt:lpwstr>
  </property>
</Properties>
</file>