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87" r:id="rId2"/>
    <p:sldId id="404" r:id="rId3"/>
    <p:sldId id="394" r:id="rId4"/>
    <p:sldId id="395" r:id="rId5"/>
    <p:sldId id="405" r:id="rId6"/>
    <p:sldId id="406" r:id="rId7"/>
    <p:sldId id="407" r:id="rId8"/>
    <p:sldId id="408" r:id="rId9"/>
    <p:sldId id="409" r:id="rId10"/>
    <p:sldId id="410" r:id="rId11"/>
    <p:sldId id="411" r:id="rId12"/>
    <p:sldId id="412" r:id="rId13"/>
    <p:sldId id="413" r:id="rId14"/>
    <p:sldId id="414" r:id="rId15"/>
    <p:sldId id="415" r:id="rId16"/>
    <p:sldId id="416" r:id="rId17"/>
    <p:sldId id="417" r:id="rId18"/>
    <p:sldId id="418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468C"/>
    <a:srgbClr val="386CB4"/>
    <a:srgbClr val="396DB5"/>
    <a:srgbClr val="57A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9" autoAdjust="0"/>
    <p:restoredTop sz="98696" autoAdjust="0"/>
  </p:normalViewPr>
  <p:slideViewPr>
    <p:cSldViewPr snapToGrid="0">
      <p:cViewPr>
        <p:scale>
          <a:sx n="80" d="100"/>
          <a:sy n="80" d="100"/>
        </p:scale>
        <p:origin x="-1170" y="-3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00"/>
    </p:cViewPr>
  </p:sorterViewPr>
  <p:notesViewPr>
    <p:cSldViewPr snapToGrid="0">
      <p:cViewPr varScale="1">
        <p:scale>
          <a:sx n="91" d="100"/>
          <a:sy n="91" d="100"/>
        </p:scale>
        <p:origin x="375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A1CBE-3DA9-4986-AA88-96B970CB4B69}" type="datetimeFigureOut">
              <a:rPr lang="vi-VN" smtClean="0"/>
              <a:pPr/>
              <a:t>13/03/2020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AADE1-0553-4871-8092-6BC343ECACD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2223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5370B-66CF-4D83-A053-582CE8AD136B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47B11-D714-4BF5-8633-E966C670E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025900"/>
            <a:ext cx="12192000" cy="2832100"/>
          </a:xfrm>
          <a:prstGeom prst="rect">
            <a:avLst/>
          </a:prstGeom>
          <a:gradFill>
            <a:gsLst>
              <a:gs pos="0">
                <a:srgbClr val="396DB5"/>
              </a:gs>
              <a:gs pos="55000">
                <a:srgbClr val="57AFE2"/>
              </a:gs>
              <a:gs pos="100000">
                <a:srgbClr val="386C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241976"/>
            <a:ext cx="9144000" cy="957263"/>
          </a:xfrm>
        </p:spPr>
        <p:txBody>
          <a:bodyPr anchor="ctr">
            <a:normAutofit/>
          </a:bodyPr>
          <a:lstStyle>
            <a:lvl1pPr algn="ctr">
              <a:defRPr sz="45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78614"/>
            <a:ext cx="9144000" cy="8808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417" y="865011"/>
            <a:ext cx="2045166" cy="154975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3854479"/>
            <a:ext cx="12192000" cy="920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898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  <a:lvl2pPr>
              <a:lnSpc>
                <a:spcPct val="100000"/>
              </a:lnSpc>
              <a:defRPr sz="2800"/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60600"/>
            <a:ext cx="3932237" cy="36083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17994"/>
            <a:ext cx="12192000" cy="440006"/>
          </a:xfrm>
          <a:prstGeom prst="rect">
            <a:avLst/>
          </a:prstGeom>
          <a:gradFill>
            <a:gsLst>
              <a:gs pos="0">
                <a:srgbClr val="396DB5"/>
              </a:gs>
              <a:gs pos="55000">
                <a:srgbClr val="57AFE2"/>
              </a:gs>
              <a:gs pos="100000">
                <a:srgbClr val="386C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4657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1568EC-9CCC-407D-9C58-AD53F22CAC87}" type="datetime1">
              <a:rPr lang="vi-VN" smtClean="0"/>
              <a:pPr/>
              <a:t>13/03/2020</a:t>
            </a:fld>
            <a:endParaRPr lang="vi-V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657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F2B570-44F9-43B5-B1F2-AE28F33EBE50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1" name="Rectangle 10"/>
          <p:cNvSpPr/>
          <p:nvPr userDrawn="1"/>
        </p:nvSpPr>
        <p:spPr>
          <a:xfrm>
            <a:off x="0" y="6283519"/>
            <a:ext cx="12192000" cy="920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995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6426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87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17994"/>
            <a:ext cx="12192000" cy="440006"/>
          </a:xfrm>
          <a:prstGeom prst="rect">
            <a:avLst/>
          </a:prstGeom>
          <a:gradFill>
            <a:gsLst>
              <a:gs pos="0">
                <a:srgbClr val="396DB5"/>
              </a:gs>
              <a:gs pos="55000">
                <a:srgbClr val="57AFE2"/>
              </a:gs>
              <a:gs pos="100000">
                <a:srgbClr val="386C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304801"/>
            <a:ext cx="9029700" cy="838200"/>
          </a:xfrm>
        </p:spPr>
        <p:txBody>
          <a:bodyPr/>
          <a:lstStyle>
            <a:lvl1pPr>
              <a:defRPr>
                <a:solidFill>
                  <a:srgbClr val="33468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657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8D135B-4FBD-4CA3-BC9B-5FD5228BBEE3}" type="datetime1">
              <a:rPr lang="vi-VN" smtClean="0"/>
              <a:pPr/>
              <a:t>13/03/2020</a:t>
            </a:fld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657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F2B570-44F9-43B5-B1F2-AE28F33EBE50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0" name="Rectangle 9"/>
          <p:cNvSpPr/>
          <p:nvPr userDrawn="1"/>
        </p:nvSpPr>
        <p:spPr>
          <a:xfrm>
            <a:off x="0" y="6283519"/>
            <a:ext cx="12192000" cy="920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04801"/>
            <a:ext cx="1200383" cy="90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1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025900"/>
            <a:ext cx="12192000" cy="2832100"/>
          </a:xfrm>
          <a:prstGeom prst="rect">
            <a:avLst/>
          </a:prstGeom>
          <a:gradFill>
            <a:gsLst>
              <a:gs pos="0">
                <a:srgbClr val="396DB5"/>
              </a:gs>
              <a:gs pos="55000">
                <a:srgbClr val="57AFE2"/>
              </a:gs>
              <a:gs pos="100000">
                <a:srgbClr val="386C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24000" y="4241976"/>
            <a:ext cx="9144000" cy="957263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524000" y="5278614"/>
            <a:ext cx="9144000" cy="880885"/>
          </a:xfrm>
        </p:spPr>
        <p:txBody>
          <a:bodyPr anchor="ctr">
            <a:norm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11" name="Rectangle 10"/>
          <p:cNvSpPr/>
          <p:nvPr userDrawn="1"/>
        </p:nvSpPr>
        <p:spPr>
          <a:xfrm>
            <a:off x="0" y="3854479"/>
            <a:ext cx="12192000" cy="920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318683"/>
            <a:ext cx="2045166" cy="154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3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805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4805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8" name="Rectangle 7"/>
          <p:cNvSpPr/>
          <p:nvPr userDrawn="1"/>
        </p:nvSpPr>
        <p:spPr>
          <a:xfrm>
            <a:off x="0" y="6417994"/>
            <a:ext cx="12192000" cy="440006"/>
          </a:xfrm>
          <a:prstGeom prst="rect">
            <a:avLst/>
          </a:prstGeom>
          <a:gradFill>
            <a:gsLst>
              <a:gs pos="0">
                <a:srgbClr val="396DB5"/>
              </a:gs>
              <a:gs pos="55000">
                <a:srgbClr val="57AFE2"/>
              </a:gs>
              <a:gs pos="100000">
                <a:srgbClr val="386C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657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FA1C6F-0F4E-43A5-B03C-537E96DADD68}" type="datetime1">
              <a:rPr lang="vi-VN" smtClean="0"/>
              <a:pPr/>
              <a:t>13/03/2020</a:t>
            </a:fld>
            <a:endParaRPr lang="vi-V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657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F2B570-44F9-43B5-B1F2-AE28F33EBE50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1" name="Rectangle 10"/>
          <p:cNvSpPr/>
          <p:nvPr userDrawn="1"/>
        </p:nvSpPr>
        <p:spPr>
          <a:xfrm>
            <a:off x="0" y="6283519"/>
            <a:ext cx="12192000" cy="920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324100" y="304801"/>
            <a:ext cx="9029700" cy="838200"/>
          </a:xfrm>
        </p:spPr>
        <p:txBody>
          <a:bodyPr/>
          <a:lstStyle>
            <a:lvl1pPr>
              <a:defRPr>
                <a:solidFill>
                  <a:srgbClr val="3346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04801"/>
            <a:ext cx="1200383" cy="90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8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71600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3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71600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3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0"/>
          </p:nvPr>
        </p:nvSpPr>
        <p:spPr>
          <a:xfrm>
            <a:off x="838200" y="2352704"/>
            <a:ext cx="5181600" cy="38242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352704"/>
            <a:ext cx="5181600" cy="38242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2" name="Rectangle 11"/>
          <p:cNvSpPr/>
          <p:nvPr userDrawn="1"/>
        </p:nvSpPr>
        <p:spPr>
          <a:xfrm>
            <a:off x="0" y="6417994"/>
            <a:ext cx="12192000" cy="440006"/>
          </a:xfrm>
          <a:prstGeom prst="rect">
            <a:avLst/>
          </a:prstGeom>
          <a:gradFill>
            <a:gsLst>
              <a:gs pos="0">
                <a:srgbClr val="396DB5"/>
              </a:gs>
              <a:gs pos="55000">
                <a:srgbClr val="57AFE2"/>
              </a:gs>
              <a:gs pos="100000">
                <a:srgbClr val="386C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4657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8C6A2F-8575-4C3F-BA15-8CD26A34DD4C}" type="datetime1">
              <a:rPr lang="vi-VN" smtClean="0"/>
              <a:pPr/>
              <a:t>13/03/2020</a:t>
            </a:fld>
            <a:endParaRPr lang="vi-VN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657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F2B570-44F9-43B5-B1F2-AE28F33EBE50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5" name="Rectangle 14"/>
          <p:cNvSpPr/>
          <p:nvPr userDrawn="1"/>
        </p:nvSpPr>
        <p:spPr>
          <a:xfrm>
            <a:off x="0" y="6283519"/>
            <a:ext cx="12192000" cy="920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324100" y="304801"/>
            <a:ext cx="9029700" cy="838200"/>
          </a:xfrm>
        </p:spPr>
        <p:txBody>
          <a:bodyPr/>
          <a:lstStyle>
            <a:lvl1pPr>
              <a:defRPr>
                <a:solidFill>
                  <a:srgbClr val="3346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04801"/>
            <a:ext cx="1200383" cy="90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6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417994"/>
            <a:ext cx="12192000" cy="440006"/>
          </a:xfrm>
          <a:prstGeom prst="rect">
            <a:avLst/>
          </a:prstGeom>
          <a:gradFill>
            <a:gsLst>
              <a:gs pos="0">
                <a:srgbClr val="396DB5"/>
              </a:gs>
              <a:gs pos="55000">
                <a:srgbClr val="57AFE2"/>
              </a:gs>
              <a:gs pos="100000">
                <a:srgbClr val="386C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4657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1A0549-351E-4D19-A9B0-7293E8AE3BDD}" type="datetime1">
              <a:rPr lang="vi-VN" smtClean="0"/>
              <a:pPr/>
              <a:t>13/03/2020</a:t>
            </a:fld>
            <a:endParaRPr lang="vi-V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657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F2B570-44F9-43B5-B1F2-AE28F33EBE50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9" name="Rectangle 8"/>
          <p:cNvSpPr/>
          <p:nvPr userDrawn="1"/>
        </p:nvSpPr>
        <p:spPr>
          <a:xfrm>
            <a:off x="0" y="6283519"/>
            <a:ext cx="12192000" cy="920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324100" y="304801"/>
            <a:ext cx="9029700" cy="838200"/>
          </a:xfrm>
        </p:spPr>
        <p:txBody>
          <a:bodyPr/>
          <a:lstStyle>
            <a:lvl1pPr>
              <a:defRPr>
                <a:solidFill>
                  <a:srgbClr val="3346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04801"/>
            <a:ext cx="1200383" cy="90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51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417994"/>
            <a:ext cx="12192000" cy="440006"/>
          </a:xfrm>
          <a:prstGeom prst="rect">
            <a:avLst/>
          </a:prstGeom>
          <a:gradFill>
            <a:gsLst>
              <a:gs pos="0">
                <a:srgbClr val="396DB5"/>
              </a:gs>
              <a:gs pos="55000">
                <a:srgbClr val="57AFE2"/>
              </a:gs>
              <a:gs pos="100000">
                <a:srgbClr val="386C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4657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7594A9-B9DD-423F-BD67-7DDB88D1EB3A}" type="datetime1">
              <a:rPr lang="vi-VN" smtClean="0"/>
              <a:pPr/>
              <a:t>13/03/2020</a:t>
            </a:fld>
            <a:endParaRPr lang="vi-V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6570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F2B570-44F9-43B5-B1F2-AE28F33EBE50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9" name="Rectangle 8"/>
          <p:cNvSpPr/>
          <p:nvPr userDrawn="1"/>
        </p:nvSpPr>
        <p:spPr>
          <a:xfrm>
            <a:off x="0" y="6283519"/>
            <a:ext cx="12192000" cy="920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324100" y="304801"/>
            <a:ext cx="9029700" cy="838200"/>
          </a:xfrm>
        </p:spPr>
        <p:txBody>
          <a:bodyPr/>
          <a:lstStyle>
            <a:lvl1pPr>
              <a:defRPr>
                <a:solidFill>
                  <a:srgbClr val="33468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04801"/>
            <a:ext cx="1200383" cy="909607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838202" y="1371600"/>
            <a:ext cx="3185580" cy="22507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13" name="Picture Placeholder 2"/>
          <p:cNvSpPr>
            <a:spLocks noGrp="1"/>
          </p:cNvSpPr>
          <p:nvPr>
            <p:ph type="pic" idx="10"/>
          </p:nvPr>
        </p:nvSpPr>
        <p:spPr>
          <a:xfrm>
            <a:off x="4622802" y="1371600"/>
            <a:ext cx="3185580" cy="22507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838202" y="3939769"/>
            <a:ext cx="3185580" cy="22507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/>
          </p:nvPr>
        </p:nvSpPr>
        <p:spPr>
          <a:xfrm>
            <a:off x="4622802" y="3939769"/>
            <a:ext cx="3185580" cy="22507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17" name="Picture Placeholder 2"/>
          <p:cNvSpPr>
            <a:spLocks noGrp="1"/>
          </p:cNvSpPr>
          <p:nvPr>
            <p:ph type="pic" idx="16"/>
          </p:nvPr>
        </p:nvSpPr>
        <p:spPr>
          <a:xfrm>
            <a:off x="8168220" y="1371600"/>
            <a:ext cx="3185580" cy="22507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18" name="Picture Placeholder 2"/>
          <p:cNvSpPr>
            <a:spLocks noGrp="1"/>
          </p:cNvSpPr>
          <p:nvPr>
            <p:ph type="pic" idx="17"/>
          </p:nvPr>
        </p:nvSpPr>
        <p:spPr>
          <a:xfrm>
            <a:off x="8168220" y="3939769"/>
            <a:ext cx="3185580" cy="22507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285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723900"/>
            <a:ext cx="5066419" cy="2578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6286500" y="723900"/>
            <a:ext cx="5066419" cy="2578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/>
          </p:nvPr>
        </p:nvSpPr>
        <p:spPr>
          <a:xfrm>
            <a:off x="838200" y="3746500"/>
            <a:ext cx="5066419" cy="2578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6286500" y="3746500"/>
            <a:ext cx="5066419" cy="2578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323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723900"/>
            <a:ext cx="5066419" cy="5600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6286500" y="723900"/>
            <a:ext cx="5066419" cy="2578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6286500" y="3746500"/>
            <a:ext cx="5066419" cy="2578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56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C334F-00CE-4544-B8A7-89153C7F9AFF}" type="datetime1">
              <a:rPr lang="vi-VN" smtClean="0"/>
              <a:pPr/>
              <a:t>13/03/2020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2B570-44F9-43B5-B1F2-AE28F33EBE5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021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8" r:id="rId8"/>
    <p:sldLayoutId id="2147483659" r:id="rId9"/>
    <p:sldLayoutId id="2147483656" r:id="rId10"/>
    <p:sldLayoutId id="2147483657" r:id="rId11"/>
    <p:sldLayoutId id="2147483655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mail.mail-bayer.com/c/eJx1UE1vgzAM_TVwK3I-IOGQAy2tNKmHVdOkXUMIEIlSlIZ1_fczo0KVtkWRY8XPfs-vVmC0NLFTFCgAIwwfwnlCkpRnghC2L0uRM7nNIg5n7fpNpe_WJ-ZyjjvV0EoSInObC5pB3qQpCCkbQmWWNhVt4o_NUVe2V5HYRpSO_lJPJrzUmEeswKgBxAHw0CqUDZyK_VyiO4zeGjc6O4QVPHbT0IbOddPdDiinnfXMStYePSLFp633c-WZhoSFBjhh-eupOK0t9itYP-gVPUx9v1Quvn0aAVA-RgDN_PF9GSHKuFddCOP1B3XAe7vdkqtB4cbWDpcIi8LD4w8z7YMz_ZyNzmF8I1yg7TylwND8nMZe_btrHNQfUljx28lv9xCGxA" TargetMode="External"/><Relationship Id="rId2" Type="http://schemas.openxmlformats.org/officeDocument/2006/relationships/hyperlink" Target="http://email.mail-bayer.com/c/eJx1UE1vgzAM_TVwK3I-SODAgY4iTeph1TRp15CkEIlSlIZ2_fczo0KVtkXRixU_-z3bFKBVpmNXUKAAjDB8COcJSVIuJCFsV1UyZ9lWRBxOyvWbRt2tT_T5FHeFNJmkQqaZ1EeWKkUoM0w1QspcWi1s_LnZq8b2RSS3EaWjP5tJh1eDccRKRAUga8BDm1Ad4VDu5hR9QfRWu9HZIazksZuGNnSum-52QDvt7Gd2staoESWu1uzmzLMMCYsMcMLyt0N5WEvsV7B-UCt7mPp-yZx9-9QCoHq0ACr8_mNpIau4L7oQxssPq8Z7u92Si0bj2hqHQ4TFYf34w0j54HQ_R6NziO-ES1w7TykwgFyIiNVXpyKasgqHbWJf_Dt6HIo_nLHy92K_Ad4ai9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" y="4079632"/>
            <a:ext cx="12096749" cy="1523999"/>
          </a:xfrm>
        </p:spPr>
        <p:txBody>
          <a:bodyPr>
            <a:normAutofit/>
          </a:bodyPr>
          <a:lstStyle/>
          <a:p>
            <a:r>
              <a:rPr lang="vi-VN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NHIỄM </a:t>
            </a:r>
            <a:r>
              <a:rPr lang="vi-VN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SARS-CoV-2 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 BỆNH NHÂN UNG THƯ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8917"/>
            <a:ext cx="12192000" cy="1384663"/>
          </a:xfrm>
        </p:spPr>
        <p:txBody>
          <a:bodyPr>
            <a:noAutofit/>
          </a:bodyPr>
          <a:lstStyle/>
          <a:p>
            <a:pPr algn="r"/>
            <a:endParaRPr lang="vi-VN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90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636" y="1223158"/>
            <a:ext cx="1147156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</a:p>
          <a:p>
            <a:pPr>
              <a:lnSpc>
                <a:spcPct val="200000"/>
              </a:lnSpc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Bệnh nhân bị ung thư có nguy cơ nhiễm SARS-CoV-2 cao hơn bệnh nhân không ung thư *. Tuổi là yếu tố nguy độc lập làm tăng nguy cơ nhiễm bệnh.</a:t>
            </a:r>
          </a:p>
          <a:p>
            <a:pPr>
              <a:lnSpc>
                <a:spcPct val="200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Bệnh nhân ung thư, đặc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biệt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những người đang/vừa mới điều trị bằng hóa trị hoặc phẫu thuật có nguy cơ có biến cố lâm sàng nặng (cần điều trị ICU hoặc tử vong) cao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hơn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so với bệnh nhân không ung thư.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79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7600" y="1730276"/>
            <a:ext cx="9652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Wenhua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Liang, et al. 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  <a:hlinkClick r:id="rId2"/>
              </a:rPr>
              <a:t>Cancer patients in SARS-CoV-2 infection: a nationwide analysis in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  <a:hlinkClick r:id="rId2"/>
              </a:rPr>
              <a:t>China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,The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Lancet Oncology 2020, 21,3: 335-33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2. 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Hanping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Wang, Li Zhang, 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  <a:hlinkClick r:id="rId3"/>
              </a:rPr>
              <a:t>Risk of COVID-19 for patients with cancer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The Lancet Oncology, 2020 (pre-print)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055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200" y="1404258"/>
            <a:ext cx="118872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KHUYẾN CÁO PHÒNG CHỐNG DỊCH COVID 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-19 </a:t>
            </a:r>
            <a:r>
              <a:rPr lang="vi-VN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vi-VN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BỆNH NHÂN </a:t>
            </a:r>
            <a:endParaRPr lang="vi-VN" sz="2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Bệnh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nhân ung thư hoặc bệnh nhân mắc các bệnh mạn tính khác có thể có nguy cơ nhiễm SARS-CoV-2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cao hơn quần thể chung, tuy nhiên theo Bộ Y tế Việt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Hiệp hội ung thư Hoa Kỳ (ASCO), </a:t>
            </a:r>
            <a:r>
              <a:rPr lang="vi-VN" sz="2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en-US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vi-VN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 khuyến cáo đặc biệt cho nhóm bệnh nhân này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ngoài các phương pháp dự phòng chung như: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Tránh tiếp xúc với nguồn lây, tránh đến nơi đông người.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Thường xuyên rửa tay bằng xà phòng và nước (trong 20 giây) hoặc bằng dung dịch vệ sinh tay khô có ít nhất 60% cồn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842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832" y="1470562"/>
            <a:ext cx="11582400" cy="4621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KHUYẾN CÁO PHÒNG CHỐNG DỊCH COVID 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vi-VN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vi-VN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BỆNH NHÂN </a:t>
            </a:r>
            <a:endParaRPr lang="vi-VN" sz="2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Tránh chạm tay vào mắt, mũi và miệng.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Sử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dụng khăn giấy nếu ho hoặc hắt hơi. Sau đó bỏ khăn giấy đi. Hoặc, ho hoặc hắt hơi vào khuỷu tay chứ không phải bàn tay của mình.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Tránh tiếp xúc gần với người bị bệnh.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Làm sạch các vật và bề mặt thường xuyên chạm vào như: tay nắm cửa, quầy hàng, nhà vệ sinh, bàn phím, máy tính bảng, điện thoại, v.v.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Nên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đeo khẩu trang khi đến chỗ đông người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siêu thị...</a:t>
            </a:r>
          </a:p>
        </p:txBody>
      </p:sp>
    </p:spTree>
    <p:extLst>
      <p:ext uri="{BB962C8B-B14F-4D97-AF65-F5344CB8AC3E}">
        <p14:creationId xmlns:p14="http://schemas.microsoft.com/office/powerpoint/2010/main" val="762972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953" y="1399791"/>
            <a:ext cx="117552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KHUYẾN CÁO PHÒNG CHỐNG DỊCH COVID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-19</a:t>
            </a:r>
            <a:r>
              <a:rPr lang="vi-V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CHO BỆNH NHÂN UNG THƯ</a:t>
            </a:r>
            <a:endParaRPr lang="vi-VN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2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Tăng cường các biện pháp bảo hộ cho các bệnh nhân ung thư và sau điều trị ung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3. Tăng cường sàng lọc và điều trị tích cực cho các bệnh nhân ung thư nhiễm SARS-CoV2, đặc biệt những người lớn tuổi và có bệnh lý kèm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6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336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UYEN\Downloads\kham nha 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90" y="1568258"/>
            <a:ext cx="6352555" cy="439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0670" y="381001"/>
            <a:ext cx="10414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 SỐ HOẠT ĐỘNG PHÒNG CHỐNG COVID -19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TẠI BỆNH VIỆN K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 BẢO VỆ BỆNH NHÂN UNG THƯ VÀ NGƯỜI ĐẾN KHÁM BỆNH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7823200" y="3048000"/>
            <a:ext cx="13208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50400" y="2291478"/>
            <a:ext cx="1930400" cy="1754326"/>
          </a:xfrm>
          <a:prstGeom prst="rect">
            <a:avLst/>
          </a:prstGeom>
          <a:solidFill>
            <a:srgbClr val="FFC000"/>
          </a:solidFill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smtClean="0"/>
              <a:t>KHÁM RIÊNG TẠI KHU CÁCH LY NGAY SAU KHI SÀNG LỌC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008283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UYEN\Downloads\do than nhi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17" y="1294410"/>
            <a:ext cx="4370118" cy="410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3179" y="171272"/>
            <a:ext cx="10208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 SỐ HOẠT ĐỘNG PHÒNG CHỐNG COVID -19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TẠI BỆNH VIỆN K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 BẢO VỆ BỆNH NHÂN UNG THƯ VÀ NGƯỜI ĐẾN KHÁM BỆNH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HUYEN\Desktop\ĐO THÂN NHIỆ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589" y="1294410"/>
            <a:ext cx="3659580" cy="410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9195" y="5540714"/>
            <a:ext cx="10363200" cy="646331"/>
          </a:xfrm>
          <a:prstGeom prst="rect">
            <a:avLst/>
          </a:prstGeom>
          <a:solidFill>
            <a:srgbClr val="FFC00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ĐO THÂN NHIỆT TẤT CẢ NVYT VÀ NGƯỜI ĐẾN KHÁM, CHỮA BỆNH, LÀM VIỆC TẠI CÁC CHỐT SÀNG LỌC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777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UYEN\Downloads\VS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32" y="1377538"/>
            <a:ext cx="5532968" cy="427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5" descr="https://mail.google.com/mail/u/0?ui=2&amp;ik=fe29bddb7c&amp;attid=0.1.1&amp;permmsgid=msg-f:1661028472770633420&amp;th=170d2898714d9ecc&amp;view=fimg&amp;sz=s0-l75-ft&amp;attbid=ANGjdJ9HBBt6jsKz5TUM8UvqgMyOzwiFQgz9QZGjL9UirFnxfFR4BlzSA0xV59jJW8oXncF3i_BcZdJp5AuG2ZLBptHBwWVAVXAHb07AGkEjuh-xgFVY8_R6bZeyvdU&amp;disp=emb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https://mail.google.com/mail/u/0?ui=2&amp;ik=fe29bddb7c&amp;attid=0.1.1&amp;permmsgid=msg-f:1661028472770633420&amp;th=170d2898714d9ecc&amp;view=fimg&amp;sz=s0-l75-ft&amp;attbid=ANGjdJ9HBBt6jsKz5TUM8UvqgMyOzwiFQgz9QZGjL9UirFnxfFR4BlzSA0xV59jJW8oXncF3i_BcZdJp5AuG2ZLBptHBwWVAVXAHb07AGkEjuh-xgFVY8_R6bZeyvdU&amp;disp=emb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C:\Users\HUYEN\Desktop\VỆ SINH T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555" y="1377538"/>
            <a:ext cx="5475845" cy="41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05049" y="171272"/>
            <a:ext cx="10082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 SỐ HOẠT ĐỘNG PHÒNG CHỐNG COVID -19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TẠI BỆNH VIỆN K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 BẢO VỆ BỆNH NHÂN UNG THƯ VÀ NGƯỜI ĐẾN KHÁM BỆNH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1340" y="5847326"/>
            <a:ext cx="6807200" cy="369332"/>
          </a:xfrm>
          <a:prstGeom prst="rect">
            <a:avLst/>
          </a:prstGeom>
          <a:solidFill>
            <a:srgbClr val="FFC00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KHUYẾN CÁO TĂNG CƯỜNG VỆ SINH TAY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189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UYEN\Downloads\de nghi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969" y="304800"/>
            <a:ext cx="5510149" cy="582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762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 NHÂN UNG THƯ NHIỄM SARS-COV-2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DỮ 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 TỔNG HỢP TOÀN QUỐC CỦA TRUNG QUỐC</a:t>
            </a:r>
            <a:endParaRPr lang="vi-V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Nghiên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cứu được thực hiện bởi Trung tâm nghiên cứu lâm sàng và Ủy ban y tế quốc gia Trung Quốc với số liệu tổng hợp từ 1590 bệnh nhân tại 575 bệnh viện ở 31 tỉnh thành của Trung Quốc và được công bố trên tạp chí Lancet Oncology tháng 3-2020.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135B-4FBD-4CA3-BC9B-5FD5228BBEE3}" type="datetime1">
              <a:rPr lang="vi-VN" smtClean="0"/>
              <a:pPr/>
              <a:t>13/03/2020</a:t>
            </a:fld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B570-44F9-43B5-B1F2-AE28F33EBE50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9785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QUẢ CHÍNH</a:t>
            </a:r>
            <a:endParaRPr lang="vi-V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Có 18 bệnh nhân có tiền sử điều trị ung thư hoặc đang điều trị ung thư được xác định nhiễm virus SARS-CoV-2 trên tổng số 1570 bệnh nhân trong nghiên cứu, tương đương khoảng 1%.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135B-4FBD-4CA3-BC9B-5FD5228BBEE3}" type="datetime1">
              <a:rPr lang="vi-VN" smtClean="0"/>
              <a:pPr/>
              <a:t>13/03/2020</a:t>
            </a:fld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B570-44F9-43B5-B1F2-AE28F33EBE50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675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CHÍNH</a:t>
            </a:r>
            <a:endParaRPr lang="vi-V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Ung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thư phổi là loại thường gặp nhất 5/18 (28%) tiếp đến là ung thư đại trực tràng 4/18 (22%). Trong số 18 bệnh nhân, có 2 trường hợp không rõ tình trạng điều trị. Có 4/16 bệnh 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 hóa trị hoặc phẫu thuật trong tháng trước đó. Có 12/16 bệnh nhân được điều trị ung thư (phẫu thuật) những năm trước đây hiện tình trạng ổn định và đang theo dõi định kỳ.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135B-4FBD-4CA3-BC9B-5FD5228BBEE3}" type="datetime1">
              <a:rPr lang="vi-VN" smtClean="0"/>
              <a:pPr/>
              <a:t>13/03/2020</a:t>
            </a:fld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B570-44F9-43B5-B1F2-AE28F33EBE50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443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080" y="1175657"/>
            <a:ext cx="10445009" cy="498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70400" y="191869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 QUẢ CHÍNH</a:t>
            </a:r>
            <a:endParaRPr lang="vi-VN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5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8000" y="381001"/>
            <a:ext cx="11379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2400" dirty="0"/>
              <a:t> </a:t>
            </a:r>
            <a:r>
              <a:rPr lang="vi-VN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 QUẢ CHÍNH</a:t>
            </a:r>
            <a:endParaRPr lang="vi-VN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Bệnh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nhân ung thư có nguy cơ xảy ra biến cố nghiêm trọng cao hơn bệnh nhân không ung thư (50% vs 16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0,0008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trong bốn bệnh nhân có hóa trị hoặc phẫu thuật trong tháng trước có biến cố nghiêm trọng khi nhiễm SARS-CoV-2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2173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8000" y="685801"/>
            <a:ext cx="11379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QUẢ CHÍNH</a:t>
            </a:r>
            <a:endParaRPr lang="vi-VN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Bệnh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nhân ung thư nhiễm SARS-CoV-2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diễn biến nặng nhanh hơn những người không bị ung thư. Thời gian trung bình có các biến cố nghiêm trọng ở bệnh nhân ung thư là 13 ngày so với 43 ngày ở bệnh nhân không ung thư với OR là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56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3110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914400"/>
            <a:ext cx="7620000" cy="445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32000" y="5602070"/>
            <a:ext cx="854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Biến cố nặng ở nhóm không ung thư, hồi phục sau ung thư và đang điều trị ung thư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381000"/>
            <a:ext cx="4470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QUẢ CHÍNH</a:t>
            </a:r>
            <a:endParaRPr lang="vi-VN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64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553" y="1219199"/>
            <a:ext cx="7374247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5105401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Nguy cơ tiến triển nặng ở bệnh nhân ung thư và không ung thư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304800"/>
            <a:ext cx="3962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QUẢ CHÍNH</a:t>
            </a:r>
            <a:endParaRPr lang="vi-VN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93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702</Words>
  <Application>Microsoft Office PowerPoint</Application>
  <PresentationFormat>Custom</PresentationFormat>
  <Paragraphs>50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NHIỄM SARS-CoV-2  TRÊN BỆNH NHÂN UNG THƯ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Smart02 Projects</dc:creator>
  <cp:lastModifiedBy>PC3</cp:lastModifiedBy>
  <cp:revision>150</cp:revision>
  <dcterms:created xsi:type="dcterms:W3CDTF">2018-07-13T02:55:05Z</dcterms:created>
  <dcterms:modified xsi:type="dcterms:W3CDTF">2020-03-13T09:37:13Z</dcterms:modified>
</cp:coreProperties>
</file>